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38"/>
  </p:notesMasterIdLst>
  <p:handoutMasterIdLst>
    <p:handoutMasterId r:id="rId39"/>
  </p:handoutMasterIdLst>
  <p:sldIdLst>
    <p:sldId id="259" r:id="rId2"/>
    <p:sldId id="260" r:id="rId3"/>
    <p:sldId id="262" r:id="rId4"/>
    <p:sldId id="264" r:id="rId5"/>
    <p:sldId id="280" r:id="rId6"/>
    <p:sldId id="281" r:id="rId7"/>
    <p:sldId id="282" r:id="rId8"/>
    <p:sldId id="283" r:id="rId9"/>
    <p:sldId id="284" r:id="rId10"/>
    <p:sldId id="258" r:id="rId11"/>
    <p:sldId id="261" r:id="rId12"/>
    <p:sldId id="263" r:id="rId13"/>
    <p:sldId id="265" r:id="rId14"/>
    <p:sldId id="266" r:id="rId15"/>
    <p:sldId id="267" r:id="rId16"/>
    <p:sldId id="296" r:id="rId17"/>
    <p:sldId id="297" r:id="rId18"/>
    <p:sldId id="285" r:id="rId19"/>
    <p:sldId id="286" r:id="rId20"/>
    <p:sldId id="268" r:id="rId21"/>
    <p:sldId id="269" r:id="rId22"/>
    <p:sldId id="270" r:id="rId23"/>
    <p:sldId id="271" r:id="rId24"/>
    <p:sldId id="273" r:id="rId25"/>
    <p:sldId id="275" r:id="rId26"/>
    <p:sldId id="287" r:id="rId27"/>
    <p:sldId id="274" r:id="rId28"/>
    <p:sldId id="288" r:id="rId29"/>
    <p:sldId id="290" r:id="rId30"/>
    <p:sldId id="291" r:id="rId31"/>
    <p:sldId id="294" r:id="rId32"/>
    <p:sldId id="295" r:id="rId33"/>
    <p:sldId id="277" r:id="rId34"/>
    <p:sldId id="278" r:id="rId35"/>
    <p:sldId id="292" r:id="rId36"/>
    <p:sldId id="27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a Farkasova" initials="LF" lastIdx="1" clrIdx="0">
    <p:extLst>
      <p:ext uri="{19B8F6BF-5375-455C-9EA6-DF929625EA0E}">
        <p15:presenceInfo xmlns:p15="http://schemas.microsoft.com/office/powerpoint/2012/main" userId="991151a963fdb6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73" d="100"/>
          <a:sy n="73" d="100"/>
        </p:scale>
        <p:origin x="3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9EF41CC5-EF3B-4A6D-8229-3F1333EADFB3}">
      <dgm:prSet/>
      <dgm:spPr/>
      <dgm:t>
        <a:bodyPr rtlCol="0"/>
        <a:lstStyle/>
        <a:p>
          <a:pPr rtl="0">
            <a:defRPr cap="all"/>
          </a:pPr>
          <a:r>
            <a:rPr lang="hu" dirty="0">
              <a:latin typeface="Times New Roman" panose="02020603050405020304" pitchFamily="18" charset="0"/>
              <a:cs typeface="Times New Roman" panose="02020603050405020304" pitchFamily="18" charset="0"/>
            </a:rPr>
            <a:t>SZájüreg</a:t>
          </a:r>
        </a:p>
      </dgm:t>
    </dgm:pt>
    <dgm:pt modelId="{DAEF1C7D-B0C5-46FA-BED3-8A54E918D3E0}" type="parTrans" cxnId="{E476EEBC-7C9F-4E07-BD58-1044B9769B64}">
      <dgm:prSet/>
      <dgm:spPr/>
      <dgm:t>
        <a:bodyPr rtlCol="0"/>
        <a:lstStyle/>
        <a:p>
          <a:pPr rtl="0"/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 rtlCol="0"/>
        <a:lstStyle/>
        <a:p>
          <a:pPr rtl="0"/>
          <a:r>
            <a:rPr lang="hu"/>
            <a:t>03</a:t>
          </a:r>
          <a:endParaRPr lang="hu" dirty="0"/>
        </a:p>
      </dgm:t>
    </dgm:pt>
    <dgm:pt modelId="{53742231-981F-480A-940F-203EC2F7423F}">
      <dgm:prSet/>
      <dgm:spPr/>
      <dgm:t>
        <a:bodyPr rtlCol="0"/>
        <a:lstStyle/>
        <a:p>
          <a:pPr rtl="0">
            <a:defRPr cap="all"/>
          </a:pPr>
          <a:r>
            <a:rPr lang="hu" dirty="0">
              <a:latin typeface="Times New Roman" panose="02020603050405020304" pitchFamily="18" charset="0"/>
              <a:cs typeface="Times New Roman" panose="02020603050405020304" pitchFamily="18" charset="0"/>
            </a:rPr>
            <a:t>Féreghajtás</a:t>
          </a:r>
        </a:p>
      </dgm:t>
    </dgm:pt>
    <dgm:pt modelId="{EF449C32-A7AE-4099-9E9B-9E2F736A89CE}" type="sibTrans" cxnId="{F226B1C2-5D99-403A-8240-EAD6BD4D8534}">
      <dgm:prSet phldrT="02" phldr="0"/>
      <dgm:spPr/>
      <dgm:t>
        <a:bodyPr rtlCol="0"/>
        <a:lstStyle/>
        <a:p>
          <a:pPr rtl="0"/>
          <a:r>
            <a:rPr lang="hu"/>
            <a:t>02</a:t>
          </a:r>
          <a:endParaRPr lang="hu" dirty="0"/>
        </a:p>
      </dgm:t>
    </dgm:pt>
    <dgm:pt modelId="{2FC75195-FBA1-43DE-85DD-40B4B3A2F1F3}" type="parTrans" cxnId="{F226B1C2-5D99-403A-8240-EAD6BD4D8534}">
      <dgm:prSet/>
      <dgm:spPr/>
      <dgm:t>
        <a:bodyPr rtlCol="0"/>
        <a:lstStyle/>
        <a:p>
          <a:pPr rtl="0"/>
          <a:endParaRPr lang="en-US"/>
        </a:p>
      </dgm:t>
    </dgm:pt>
    <dgm:pt modelId="{DC13AB6D-DEA2-4CBB-AC69-1EF1A6AD1512}">
      <dgm:prSet custT="1"/>
      <dgm:spPr/>
      <dgm:t>
        <a:bodyPr rtlCol="0" anchor="t"/>
        <a:lstStyle/>
        <a:p>
          <a:pPr algn="ctr" rtl="0">
            <a:lnSpc>
              <a:spcPct val="100000"/>
            </a:lnSpc>
            <a:defRPr cap="all"/>
          </a:pPr>
          <a:r>
            <a:rPr lang="hu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VÉDŐOltások </a:t>
          </a:r>
          <a:br>
            <a:rPr lang="hu" sz="2600" dirty="0"/>
          </a:br>
          <a:endParaRPr lang="h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64CC83-643C-4E12-8F97-BC19DC031190}" type="sibTrans" cxnId="{4B888393-351D-4489-90C9-5A68061AB236}">
      <dgm:prSet phldrT="01" phldr="0"/>
      <dgm:spPr/>
      <dgm:t>
        <a:bodyPr rtlCol="0"/>
        <a:lstStyle/>
        <a:p>
          <a:pPr rtl="0"/>
          <a:r>
            <a:rPr lang="hu"/>
            <a:t>01</a:t>
          </a:r>
          <a:endParaRPr lang="hu" dirty="0"/>
        </a:p>
      </dgm:t>
    </dgm:pt>
    <dgm:pt modelId="{2C752582-D9FF-4E04-A92F-827DB4BB5C48}" type="parTrans" cxnId="{4B888393-351D-4489-90C9-5A68061AB236}">
      <dgm:prSet/>
      <dgm:spPr/>
      <dgm:t>
        <a:bodyPr rtlCol="0"/>
        <a:lstStyle/>
        <a:p>
          <a:pPr rtl="0"/>
          <a:endParaRPr lang="en-US"/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 custScaleY="121236" custLinFactNeighborX="835" custLinFactNeighborY="-10852"/>
      <dgm:spPr/>
    </dgm:pt>
    <dgm:pt modelId="{BBA91679-4684-4A04-8AEB-03038C78A75C}" type="pres">
      <dgm:prSet presAssocID="{9C64CC83-643C-4E12-8F97-BC19DC031190}" presName="sibTransNodeRect" presStyleLbl="alignNode1" presStyleIdx="0" presStyleCnt="3" custAng="10800000" custFlipVert="1" custFlipHor="0" custScaleX="28613" custScaleY="55390" custLinFactX="-29021" custLinFactNeighborX="-100000" custLinFactNeighborY="-57979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 custScaleY="121236" custLinFactNeighborY="-1194"/>
      <dgm:spPr/>
    </dgm:pt>
    <dgm:pt modelId="{975C752B-C37A-4BA6-A3AE-2202A141404A}" type="pres">
      <dgm:prSet presAssocID="{EF449C32-A7AE-4099-9E9B-9E2F736A89CE}" presName="sibTransNodeRect" presStyleLbl="alignNode1" presStyleIdx="1" presStyleCnt="3" custScaleX="27663" custScaleY="47720" custLinFactNeighborX="-35260" custLinFactNeighborY="-51944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 custScaleY="121236" custLinFactNeighborX="-262" custLinFactNeighborY="-10267"/>
      <dgm:spPr/>
    </dgm:pt>
    <dgm:pt modelId="{E20811D6-E5D4-4C9E-AABF-9E0E1902CA2C}" type="pres">
      <dgm:prSet presAssocID="{98E6DD7C-B953-4119-9F64-9914E467ECBF}" presName="sibTransNodeRect" presStyleLbl="alignNode1" presStyleIdx="2" presStyleCnt="3" custFlipHor="1" custScaleX="34690" custScaleY="48936" custLinFactNeighborX="-32106" custLinFactNeighborY="-5122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26116" y="-2"/>
          <a:ext cx="3037879" cy="441960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0" rIns="300075" bIns="330200" numCol="1" spcCol="1270" rtlCol="0" anchor="t" anchorCtr="0">
          <a:noAutofit/>
        </a:bodyPr>
        <a:lstStyle/>
        <a:p>
          <a:pPr marL="0" lvl="0" indent="0" algn="ctr" defTabSz="11557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VÉDŐOltások </a:t>
          </a:r>
          <a:br>
            <a:rPr lang="hu" sz="2600" kern="1200" dirty="0"/>
          </a:br>
          <a:endParaRPr lang="h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16" y="1767839"/>
        <a:ext cx="3037879" cy="2651762"/>
      </dsp:txXfrm>
    </dsp:sp>
    <dsp:sp modelId="{BBA91679-4684-4A04-8AEB-03038C78A75C}">
      <dsp:nvSpPr>
        <dsp:cNvPr id="0" name=""/>
        <dsp:cNvSpPr/>
      </dsp:nvSpPr>
      <dsp:spPr>
        <a:xfrm rot="10800000" flipV="1">
          <a:off x="0" y="0"/>
          <a:ext cx="869228" cy="807687"/>
        </a:xfrm>
        <a:prstGeom prst="rect">
          <a:avLst/>
        </a:prstGeom>
        <a:noFill/>
        <a:ln w="6350" cap="flat" cmpd="sng" algn="in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" sz="1600" kern="1200"/>
            <a:t>01</a:t>
          </a:r>
          <a:endParaRPr lang="hu" sz="1600" kern="1200" dirty="0"/>
        </a:p>
      </dsp:txBody>
      <dsp:txXfrm rot="-10800000">
        <a:off x="0" y="0"/>
        <a:ext cx="869228" cy="807687"/>
      </dsp:txXfrm>
    </dsp:sp>
    <dsp:sp modelId="{00AE7F27-0E5D-4AFB-ACD6-B5A19E79EA42}">
      <dsp:nvSpPr>
        <dsp:cNvPr id="0" name=""/>
        <dsp:cNvSpPr/>
      </dsp:nvSpPr>
      <dsp:spPr>
        <a:xfrm>
          <a:off x="3281660" y="-2"/>
          <a:ext cx="3037879" cy="4419604"/>
        </a:xfrm>
        <a:prstGeom prst="rect">
          <a:avLst/>
        </a:prstGeom>
        <a:gradFill rotWithShape="0">
          <a:gsLst>
            <a:gs pos="0">
              <a:schemeClr val="accent2">
                <a:hueOff val="-82827"/>
                <a:satOff val="-27168"/>
                <a:lumOff val="-9901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2">
                <a:hueOff val="-82827"/>
                <a:satOff val="-27168"/>
                <a:lumOff val="-9901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2">
                <a:hueOff val="-82827"/>
                <a:satOff val="-27168"/>
                <a:lumOff val="-9901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 w="6350" cap="flat" cmpd="sng" algn="in">
          <a:solidFill>
            <a:schemeClr val="accent2">
              <a:hueOff val="-82827"/>
              <a:satOff val="-27168"/>
              <a:lumOff val="-99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0" rIns="300075" bIns="330200" numCol="1" spcCol="1270" rtlCol="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Féreghajtás</a:t>
          </a:r>
        </a:p>
      </dsp:txBody>
      <dsp:txXfrm>
        <a:off x="3281660" y="1767839"/>
        <a:ext cx="3037879" cy="2651762"/>
      </dsp:txXfrm>
    </dsp:sp>
    <dsp:sp modelId="{975C752B-C37A-4BA6-A3AE-2202A141404A}">
      <dsp:nvSpPr>
        <dsp:cNvPr id="0" name=""/>
        <dsp:cNvSpPr/>
      </dsp:nvSpPr>
      <dsp:spPr>
        <a:xfrm>
          <a:off x="3309259" y="10802"/>
          <a:ext cx="840368" cy="695844"/>
        </a:xfrm>
        <a:prstGeom prst="rect">
          <a:avLst/>
        </a:prstGeom>
        <a:noFill/>
        <a:ln w="6350" cap="flat" cmpd="sng" algn="in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" sz="1600" kern="1200"/>
            <a:t>02</a:t>
          </a:r>
          <a:endParaRPr lang="hu" sz="1600" kern="1200" dirty="0"/>
        </a:p>
      </dsp:txBody>
      <dsp:txXfrm>
        <a:off x="3309259" y="10802"/>
        <a:ext cx="840368" cy="695844"/>
      </dsp:txXfrm>
    </dsp:sp>
    <dsp:sp modelId="{CAD62F17-E99D-4FEF-B376-961CA4CB20EB}">
      <dsp:nvSpPr>
        <dsp:cNvPr id="0" name=""/>
        <dsp:cNvSpPr/>
      </dsp:nvSpPr>
      <dsp:spPr>
        <a:xfrm>
          <a:off x="6554610" y="-2"/>
          <a:ext cx="3037879" cy="4419604"/>
        </a:xfrm>
        <a:prstGeom prst="rect">
          <a:avLst/>
        </a:prstGeom>
        <a:gradFill rotWithShape="0">
          <a:gsLst>
            <a:gs pos="0">
              <a:schemeClr val="accent2">
                <a:hueOff val="-165654"/>
                <a:satOff val="-54335"/>
                <a:lumOff val="-19803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2">
                <a:hueOff val="-165654"/>
                <a:satOff val="-54335"/>
                <a:lumOff val="-19803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2">
                <a:hueOff val="-165654"/>
                <a:satOff val="-54335"/>
                <a:lumOff val="-19803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 w="6350" cap="flat" cmpd="sng" algn="in">
          <a:solidFill>
            <a:schemeClr val="accent2">
              <a:hueOff val="-165654"/>
              <a:satOff val="-54335"/>
              <a:lumOff val="-1980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0" rIns="300075" bIns="330200" numCol="1" spcCol="1270" rtlCol="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SZájüreg</a:t>
          </a:r>
        </a:p>
      </dsp:txBody>
      <dsp:txXfrm>
        <a:off x="6554610" y="1767839"/>
        <a:ext cx="3037879" cy="2651762"/>
      </dsp:txXfrm>
    </dsp:sp>
    <dsp:sp modelId="{E20811D6-E5D4-4C9E-AABF-9E0E1902CA2C}">
      <dsp:nvSpPr>
        <dsp:cNvPr id="0" name=""/>
        <dsp:cNvSpPr/>
      </dsp:nvSpPr>
      <dsp:spPr>
        <a:xfrm flipH="1">
          <a:off x="6579248" y="12450"/>
          <a:ext cx="1053840" cy="713576"/>
        </a:xfrm>
        <a:prstGeom prst="rect">
          <a:avLst/>
        </a:prstGeom>
        <a:noFill/>
        <a:ln w="6350" cap="flat" cmpd="sng" algn="in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" sz="1600" kern="1200"/>
            <a:t>03</a:t>
          </a:r>
          <a:endParaRPr lang="hu" sz="1600" kern="1200" dirty="0"/>
        </a:p>
      </dsp:txBody>
      <dsp:txXfrm>
        <a:off x="6579248" y="12450"/>
        <a:ext cx="1053840" cy="713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328C74-2DD9-4CFD-934B-3DF3C1DDE5FC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F517D8-72C6-4C72-9062-09CA35D1D6EA}" type="datetime1">
              <a:rPr lang="hu-HU" smtClean="0"/>
              <a:t>2024. 11. 17.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Mintaszöveg szerkesztése</a:t>
            </a:r>
            <a:endParaRPr lang="en-US"/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0760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711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48080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29518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3004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45294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06771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77666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699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8317282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105467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2444B4-EEAE-4DD5-A105-FC425BF0ADF0}" type="datetime1">
              <a:rPr lang="hu-HU" smtClean="0"/>
              <a:t>2024. 11. 17.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481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eb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eb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928B951-BFB2-E0A4-8502-25434C46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7" y="0"/>
            <a:ext cx="10308906" cy="6858000"/>
          </a:xfrm>
          <a:prstGeom prst="rect">
            <a:avLst/>
          </a:prstGeom>
          <a:effectLst>
            <a:glow>
              <a:schemeClr val="tx1"/>
            </a:glo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hu" dirty="0"/>
              <a:t>Lótartás állatorvosi szemmel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r>
              <a:rPr lang="hu" dirty="0"/>
              <a:t>Dr. Molnár Farkas Lúcia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Megelőzés</a:t>
            </a:r>
          </a:p>
        </p:txBody>
      </p:sp>
      <p:graphicFrame>
        <p:nvGraphicFramePr>
          <p:cNvPr id="4" name="Tartalom helye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507403"/>
              </p:ext>
            </p:extLst>
          </p:nvPr>
        </p:nvGraphicFramePr>
        <p:xfrm>
          <a:off x="1444537" y="1876697"/>
          <a:ext cx="9601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92DCACFA-BDA2-11F8-C76E-43B73D1A80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89" y="4328160"/>
            <a:ext cx="2619096" cy="174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C11CC2D-2FB3-0FBA-9CA0-17CEB8459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32" y="4328160"/>
            <a:ext cx="2817168" cy="182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6069C6D-5A72-2AD6-EE30-0879E4DBE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7" y="4328160"/>
            <a:ext cx="2970709" cy="174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2A10A-6610-24DA-C4B2-A7F77DF7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38" y="182880"/>
            <a:ext cx="10353762" cy="1257300"/>
          </a:xfrm>
        </p:spPr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Védőoltások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F0B3A-4685-64CA-2789-C2F5C30B9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306286"/>
            <a:ext cx="10528663" cy="479842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immunitás: a ló immunrendszerét felkészítse a fertőző </a:t>
            </a:r>
            <a:r>
              <a:rPr lang="hu-H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betegségekek</a:t>
            </a: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ellen</a:t>
            </a:r>
          </a:p>
          <a:p>
            <a:pPr marL="36900" indent="0">
              <a:buNone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vemhes kanca: vetélés, csikók immunitása </a:t>
            </a:r>
            <a:b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csikó: </a:t>
            </a:r>
            <a:r>
              <a:rPr lang="hu-H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kolosztrummal</a:t>
            </a: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felvett ellenanyagok</a:t>
            </a:r>
            <a:b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HA a kanca oltva ( ált. 4-6 hónapig)</a:t>
            </a:r>
          </a:p>
          <a:p>
            <a:pPr marL="36900" indent="0">
              <a:buNone/>
            </a:pPr>
            <a:endParaRPr lang="hu-H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Miért van rá szükség?</a:t>
            </a:r>
          </a:p>
          <a:p>
            <a:pPr marL="36900" indent="0" algn="ctr">
              <a:buNone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Megelőzés: betegségek, járványok, vetélés</a:t>
            </a:r>
          </a:p>
          <a:p>
            <a:pPr marL="36900" indent="0">
              <a:buNone/>
            </a:pPr>
            <a:endParaRPr lang="hu-HU" dirty="0"/>
          </a:p>
          <a:p>
            <a:pPr marL="36900" indent="0">
              <a:buNone/>
            </a:pPr>
            <a:r>
              <a:rPr lang="hu-HU" dirty="0"/>
              <a:t>                     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238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A68BA-9D42-E845-055B-566CFA12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Védőoltások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4CF34-F6CB-1447-C3EE-5786999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66" y="1846218"/>
            <a:ext cx="10485120" cy="454587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u-HU" sz="6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Magyarországon </a:t>
            </a:r>
            <a:r>
              <a:rPr lang="hu-HU" sz="6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rutinszerűen</a:t>
            </a:r>
            <a:r>
              <a:rPr lang="hu-HU" sz="6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alkalmazott vakcinák: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Tetanusz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Lóinfluenza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Lóherpeszvírus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Nyugat-nílusi vírus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Veszettség</a:t>
            </a:r>
            <a:endParaRPr lang="hu-HU" sz="6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6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épfene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sz="61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írusarteritis</a:t>
            </a:r>
            <a:endParaRPr lang="hu-HU" sz="6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61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(Mirigykór)</a:t>
            </a:r>
          </a:p>
          <a:p>
            <a:endParaRPr lang="hu-HU" dirty="0"/>
          </a:p>
          <a:p>
            <a:pPr marL="36900" indent="0">
              <a:buNone/>
            </a:pPr>
            <a:endParaRPr lang="hu-HU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C353611-5602-5362-B99C-521DA57AF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62" y="2542903"/>
            <a:ext cx="5623560" cy="374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0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60143-4FB5-9C9F-54FA-CC844133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Tetanusz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47049-B679-481F-2B54-36C83B25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tetani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egy talajlakó baktérium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talaj felső rétegében mindenütt megtalálható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sebfertőzés - oxigén-mentes környezetben – toxint termel - idegsejtekhez kapcsolódik </a:t>
            </a:r>
          </a:p>
          <a:p>
            <a:pPr marL="494100" indent="-457200" algn="ctr">
              <a:buFont typeface="Wingdings" panose="05000000000000000000" pitchFamily="2" charset="2"/>
              <a:buChar char="Ø"/>
            </a:pPr>
            <a:endParaRPr lang="hu-HU" sz="29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4100" indent="-457200" algn="ctr"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lovak különösen érzékenyek! </a:t>
            </a:r>
            <a:endParaRPr lang="hu-H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BF266-E324-5FAC-F3D5-12009DA0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Tetanusz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E8CEB4-70DB-81E9-A0BF-400C11F2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754777"/>
            <a:ext cx="9601200" cy="3581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Merevgörcs, merev mozgás, kemény izmok, szájzár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Érzékenyek </a:t>
            </a: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külvilág ingereire</a:t>
            </a:r>
            <a:endParaRPr lang="hu-HU" sz="2900" b="0" i="0" dirty="0">
              <a:solidFill>
                <a:srgbClr val="3742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islogóhártya előesés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Fű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részbak-szerű” állás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ldalfekvés, mereven lábak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sz="290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lhullás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4113F1-FB9D-E028-AA83-04582D106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55" y="2171700"/>
            <a:ext cx="3995886" cy="261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35DFD5-E260-32AA-8963-503150956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33" y="4131264"/>
            <a:ext cx="3401255" cy="261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38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509AD-E314-CCF8-D537-7C72CD1B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263" y="247650"/>
            <a:ext cx="9601200" cy="1485900"/>
          </a:xfrm>
        </p:spPr>
        <p:txBody>
          <a:bodyPr/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Misike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58DBA-1AF1-F558-A654-18B43E7D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812" y="3127489"/>
            <a:ext cx="9601200" cy="3581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éves fjord mén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novembere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Tetanusz oltása nincs!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2DCE8E-76D9-A787-6A7A-B9319D267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5" y="990600"/>
            <a:ext cx="4273732" cy="563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603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4658E40-76C4-CB53-DBDA-76A9CD4AB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209822"/>
            <a:ext cx="5233759" cy="66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isstett">
            <a:hlinkClick r:id="" action="ppaction://media"/>
            <a:extLst>
              <a:ext uri="{FF2B5EF4-FFF2-40B4-BE49-F238E27FC236}">
                <a16:creationId xmlns:a16="http://schemas.microsoft.com/office/drawing/2014/main" id="{E2E6BC92-891D-6245-0074-E8D33DE88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5561" y="209822"/>
            <a:ext cx="3693432" cy="66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0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D3B686F-15A4-8BD4-BDB9-E96A75208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52" y="-1038617"/>
            <a:ext cx="7010400" cy="908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BD0490-D083-2AB2-9BD8-437A05BC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75" y="4415246"/>
            <a:ext cx="2105297" cy="210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77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EE7AD-96CE-4EC9-31CE-AD63A684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46166"/>
            <a:ext cx="9601200" cy="1485900"/>
          </a:xfrm>
        </p:spPr>
        <p:txBody>
          <a:bodyPr/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Misike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BFB526-FFD5-9F9D-213F-3359190A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36" y="1264512"/>
            <a:ext cx="7528106" cy="5495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12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82422-BE57-69DD-13EE-C884BD1C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8" y="136616"/>
            <a:ext cx="9601200" cy="1485900"/>
          </a:xfrm>
        </p:spPr>
        <p:txBody>
          <a:bodyPr/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Misike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isike">
            <a:hlinkClick r:id="" action="ppaction://media"/>
            <a:extLst>
              <a:ext uri="{FF2B5EF4-FFF2-40B4-BE49-F238E27FC236}">
                <a16:creationId xmlns:a16="http://schemas.microsoft.com/office/drawing/2014/main" id="{F6458973-6087-A2E6-42B5-B61C39992E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5799" y="877206"/>
            <a:ext cx="3360402" cy="58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72138-0DF9-DD60-C2A5-3C3855D4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40228"/>
            <a:ext cx="10353762" cy="1257300"/>
          </a:xfrm>
        </p:spPr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Felelős lótartás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ECDD9-DAA4-455B-985F-D8A0DEB0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406" y="1882684"/>
            <a:ext cx="9170126" cy="435265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Lótartás: szenvedély, hobby, sport, életforma,</a:t>
            </a:r>
          </a:p>
          <a:p>
            <a:pPr marL="0" indent="0">
              <a:buNone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FELELŐSSÉG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Megfelelő tartási körülmények</a:t>
            </a:r>
            <a:b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Istálló-, legelő-, karámhigiénia,</a:t>
            </a:r>
            <a:b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trágyakezelés, Stb. …</a:t>
            </a:r>
            <a:b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Szociális igények: társas lény, élettér</a:t>
            </a:r>
          </a:p>
          <a:p>
            <a:pPr marL="0" indent="0">
              <a:buNone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„Ő nagyon jól érzi magát egyedül…”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Megelőzés: állatorvosi alapellátások</a:t>
            </a:r>
          </a:p>
          <a:p>
            <a:pPr marL="0" indent="0">
              <a:buNone/>
            </a:pP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3690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72862D-E8BE-1319-A26B-AFBA71081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1764091"/>
            <a:ext cx="3304538" cy="496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296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EF6E0-C126-42D7-F38A-A1DB5F417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Lóinfluenza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664D08-FCE0-7EFB-FB26-72B29B80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5074"/>
            <a:ext cx="9601200" cy="3581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29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agályos, gyorsan terjedő fertőző betegség</a:t>
            </a:r>
            <a:endParaRPr lang="hu-HU" sz="29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Láz, légzőszervi tüneteket</a:t>
            </a:r>
            <a:endParaRPr lang="hu-HU" sz="290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Orrfolyás , köhögés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Influenza-tetanusz kombinált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1472A2-40D4-22B2-B779-2CA9875C9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5" y="4340889"/>
            <a:ext cx="3311359" cy="239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06DD416-198E-B630-E1EF-466401BB3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02" y="4339870"/>
            <a:ext cx="3311293" cy="239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496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6431C-3794-A308-742F-8A32C51F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Lóherpeszvírus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41BDB-4E8C-D6E9-B9BA-71420DD55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egelterjedtebb:1-es </a:t>
            </a:r>
            <a:r>
              <a:rPr lang="hu-HU" sz="2900" b="0" i="0" dirty="0" err="1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szerotípus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(EHV-1)</a:t>
            </a:r>
            <a:b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4-es </a:t>
            </a:r>
            <a:r>
              <a:rPr lang="hu-HU" sz="2900" b="0" i="0" dirty="0" err="1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szerotípus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(EHV-4)</a:t>
            </a:r>
            <a:b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900" b="0" i="0" dirty="0">
              <a:solidFill>
                <a:srgbClr val="3742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Vetélés</a:t>
            </a:r>
            <a:endParaRPr lang="hu-HU" sz="2900" b="0" i="0" dirty="0">
              <a:solidFill>
                <a:srgbClr val="3742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Légutak-</a:t>
            </a:r>
            <a:r>
              <a:rPr lang="hu-HU" sz="2900" b="0" i="0" dirty="0" err="1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Rhinopneumontis</a:t>
            </a:r>
            <a:endParaRPr lang="hu-HU" sz="2900" b="0" i="0" dirty="0">
              <a:solidFill>
                <a:srgbClr val="3742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degrendszeri forma (</a:t>
            </a:r>
            <a:r>
              <a:rPr lang="hu-HU" sz="2900" dirty="0" err="1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vakcína</a:t>
            </a: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374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sz="2900" b="0" i="0" dirty="0">
                <a:solidFill>
                  <a:srgbClr val="3742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ertőzött lovakkal, közvetlen érintkezéssel, cseppfertőzéssel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A3F241-48C5-54AB-F144-2CB62A9FA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47" y="2171700"/>
            <a:ext cx="3405051" cy="255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104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05840-CE48-5527-7243-AFE08369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Nyugat-nílusi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BB575-04EC-DCE0-A15F-7C9F4CCE7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West-</a:t>
            </a:r>
            <a:r>
              <a:rPr lang="hu-HU" sz="29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Nile</a:t>
            </a: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fever</a:t>
            </a: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(WNV)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Zoonózis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Vándorló madarak → szúnyogok → lovak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áz, agy- és gerincvelő-gyulladás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degrendszeri tünetek, mozgászavar, </a:t>
            </a:r>
            <a:b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végtagok gyengesége, bénulás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Súlyos esetek: elfekvés, elhullás/eutanázia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Védőoltás, rovarirtás, szúnyogháló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08A762-2A56-19BB-92F0-F3823FCC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65" y="2171700"/>
            <a:ext cx="3100660" cy="31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68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567E78-E7CA-2EE8-2056-1E3F00F7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Veszettség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E16DD-F758-C8A5-8356-7BCEE28FF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Bejelentési kötelezettség!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Zoonózis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Halálos kimenetelű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Lovak esetében nagyon ritka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ertőzött állat harapása →nyál → idegpályák→ KIR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örzsöli, harapdálja magát, kólikás tünetei, görcsrohamok, bénulás, nyálfolyás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Agresszív ↔ „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csendes” veszettségben</a:t>
            </a:r>
            <a:endParaRPr lang="hu-H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707554-8117-97A3-0408-F50E583E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31" y="1638300"/>
            <a:ext cx="4037512" cy="2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1B90A8C-2226-CB56-E663-894E021AA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1235531"/>
            <a:ext cx="10267979" cy="43869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D7D297-C283-B052-4A4A-437D3873759E}"/>
              </a:ext>
            </a:extLst>
          </p:cNvPr>
          <p:cNvSpPr txBox="1"/>
          <p:nvPr/>
        </p:nvSpPr>
        <p:spPr>
          <a:xfrm>
            <a:off x="8186056" y="5799909"/>
            <a:ext cx="400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Forrás: www.msd-animal-health.hu</a:t>
            </a:r>
          </a:p>
        </p:txBody>
      </p:sp>
    </p:spTree>
    <p:extLst>
      <p:ext uri="{BB962C8B-B14F-4D97-AF65-F5344CB8AC3E}">
        <p14:creationId xmlns:p14="http://schemas.microsoft.com/office/powerpoint/2010/main" val="2085172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8EE3358-A3A5-7459-3F0F-11C09C03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74" y="923366"/>
            <a:ext cx="9730914" cy="50112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C5F9D5-61CF-7F86-5B88-50F07F517E8B}"/>
              </a:ext>
            </a:extLst>
          </p:cNvPr>
          <p:cNvSpPr txBox="1"/>
          <p:nvPr/>
        </p:nvSpPr>
        <p:spPr>
          <a:xfrm>
            <a:off x="8978537" y="6122126"/>
            <a:ext cx="380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Forrás: www.msd-animal-health.hu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625AB63-6144-EA65-5F1C-9E04FAD4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5" y="676216"/>
            <a:ext cx="11414985" cy="55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62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A02E3-6D2C-2A39-29E9-15FD3F1F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Lovak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endoparazitózisa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903E0E-9A53-AD72-4441-728A5B4A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576561" cy="41673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Világszerte, minden lovat, minden korcsoportot érint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Kontroll nélkül </a:t>
            </a:r>
          </a:p>
          <a:p>
            <a:pPr marL="36900" indent="0">
              <a:buNone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→ Gazdasági károk: takarmányértékesítés↓, súlyvesztés,    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teljesítménycsökkenés                                 </a:t>
            </a:r>
          </a:p>
          <a:p>
            <a:pPr marL="36900" indent="0">
              <a:buNone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→ Állategészségügyi következmények: immunrendszer↓, 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hasmenés,kólika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(eltömődött béllumen, 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gyulladások (bél, hashártya), stb. …</a:t>
            </a:r>
          </a:p>
          <a:p>
            <a:pPr marL="369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5349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A765F-47E4-E34A-3945-1C100BAD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68" y="320040"/>
            <a:ext cx="9601200" cy="1485900"/>
          </a:xfrm>
        </p:spPr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Lovak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endoparazitózisa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6B57C-6CBF-4B1F-7E3F-9B843307A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97576"/>
            <a:ext cx="9753600" cy="39253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Belső élősködők: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Orsóféreg -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Parascaris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equorum</a:t>
            </a:r>
            <a:r>
              <a:rPr lang="hu-HU" sz="2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hu-HU" sz="2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univalens</a:t>
            </a:r>
            <a:endParaRPr lang="hu-HU" sz="29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Nagy </a:t>
            </a:r>
            <a:r>
              <a:rPr lang="hu-HU" sz="2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strongylidák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Strongylus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equinus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edentatus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Kis </a:t>
            </a:r>
            <a:r>
              <a:rPr lang="hu-HU" sz="2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strongylidák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Cyathostominae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Galandféreg -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Anoplocephala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perfoliata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magna</a:t>
            </a:r>
            <a:endParaRPr lang="hu-HU" sz="29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Törpef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onálféreg –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Strongyloides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westeri</a:t>
            </a:r>
            <a:endParaRPr lang="hu-HU" sz="29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Hegyesfarkú féreg –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Oxyuris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equi</a:t>
            </a:r>
            <a:endParaRPr lang="hu-HU" sz="29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üdőféreg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2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ictyocaulus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arnfieldi</a:t>
            </a:r>
            <a:endParaRPr lang="hu-HU" sz="29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Gyomorbagócs</a:t>
            </a:r>
            <a:r>
              <a:rPr lang="hu-HU" sz="2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lárvák -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Gasterophilus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hu-HU" sz="29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46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8176A7D-BBAB-038B-48BE-A22E8E5D3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12" y="404026"/>
            <a:ext cx="7454538" cy="60499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C00A5BB-0DC7-DE54-8CD0-C7A312E5409E}"/>
              </a:ext>
            </a:extLst>
          </p:cNvPr>
          <p:cNvSpPr txBox="1"/>
          <p:nvPr/>
        </p:nvSpPr>
        <p:spPr>
          <a:xfrm>
            <a:off x="2647406" y="6548845"/>
            <a:ext cx="10615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Forrás: Európai Társállatok Parazitáival foglalkozó Tudományos Tanácsadó Egyesület/) 8. számú irányelve, második kiadás – 2019. március</a:t>
            </a:r>
          </a:p>
        </p:txBody>
      </p:sp>
    </p:spTree>
    <p:extLst>
      <p:ext uri="{BB962C8B-B14F-4D97-AF65-F5344CB8AC3E}">
        <p14:creationId xmlns:p14="http://schemas.microsoft.com/office/powerpoint/2010/main" val="350024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7F1FF-952C-1442-70B1-A0E9A480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554" y="312685"/>
            <a:ext cx="9601200" cy="1485900"/>
          </a:xfrm>
        </p:spPr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Felelős lótartás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87DF8-AF1B-C446-C037-B8ADA13BC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5" y="1137185"/>
            <a:ext cx="6309577" cy="53562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1E393DC-4656-D2C8-269A-46D451E8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1" y="1798585"/>
            <a:ext cx="1903104" cy="277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C0BD36-448A-E4CD-4572-326B2D151233}"/>
              </a:ext>
            </a:extLst>
          </p:cNvPr>
          <p:cNvSpPr txBox="1"/>
          <p:nvPr/>
        </p:nvSpPr>
        <p:spPr>
          <a:xfrm>
            <a:off x="926533" y="2773636"/>
            <a:ext cx="62484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Egészséges, boldog ló</a:t>
            </a:r>
          </a:p>
          <a:p>
            <a:pPr marL="0" indent="0">
              <a:buNone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= gondos odafigyelés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Szakképzett!</a:t>
            </a:r>
          </a:p>
          <a:p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Elszenvedő:</a:t>
            </a:r>
          </a:p>
          <a:p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1. MINDIG A LÓ!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Pénztárcád…</a:t>
            </a:r>
          </a:p>
          <a:p>
            <a:endParaRPr lang="hu-HU" sz="2900" dirty="0"/>
          </a:p>
        </p:txBody>
      </p:sp>
    </p:spTree>
    <p:extLst>
      <p:ext uri="{BB962C8B-B14F-4D97-AF65-F5344CB8AC3E}">
        <p14:creationId xmlns:p14="http://schemas.microsoft.com/office/powerpoint/2010/main" val="92443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6C89D87-C471-17F8-A4B0-8FB6ABAF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6" y="444137"/>
            <a:ext cx="8016752" cy="61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40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22D53D0-EA61-F5B2-DA4E-54D6780D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182523"/>
            <a:ext cx="9589685" cy="473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443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8F3678C-AAC9-E0EC-B413-EF169700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0" y="992777"/>
            <a:ext cx="6165669" cy="46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014ECA-E427-6EDA-F612-61D3AC9B6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52" y="992778"/>
            <a:ext cx="3734589" cy="470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976C4F-E9A8-661C-9AE6-9C7CA88CCEF0}"/>
              </a:ext>
            </a:extLst>
          </p:cNvPr>
          <p:cNvSpPr txBox="1"/>
          <p:nvPr/>
        </p:nvSpPr>
        <p:spPr>
          <a:xfrm>
            <a:off x="9936480" y="5833342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Parascaris</a:t>
            </a:r>
            <a:endParaRPr 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98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4674C-39ED-7CF2-A39E-E47B07D2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Lovak féreghajtása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378C7-5072-D111-EE90-98DE8E4B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0902"/>
            <a:ext cx="9601200" cy="3581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Bélsárvizsgálat </a:t>
            </a: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Fecal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(FEC) min. 1x/év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Célzott féreghajtás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Rezizsztencia→14 nap 2. FEC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számban ürítők kiszűrése: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FEC: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9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&lt;200 </a:t>
            </a:r>
            <a:r>
              <a:rPr lang="hu-HU" sz="29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EPG</a:t>
            </a:r>
            <a:br>
              <a:rPr lang="hu-HU" sz="29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9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200-500 EPG </a:t>
            </a:r>
            <a:br>
              <a:rPr lang="hu-HU" sz="29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9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9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&gt;500 EPG </a:t>
            </a:r>
            <a:endParaRPr lang="hu-H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2D3B02B-0463-4756-C742-BC2C21C3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81" y="3204210"/>
            <a:ext cx="4879791" cy="325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072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FA589-AFBC-1F82-D55B-259834B2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Lovak féreghajtása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92FA4-0765-EE58-DF88-285477F8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71896"/>
            <a:ext cx="8275320" cy="43238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Csoportos kezelés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Hatóanyag/legelő rotációja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Trágya összegyűjtése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Csikó, vemhes kancák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Tévhitek: </a:t>
            </a:r>
          </a:p>
          <a:p>
            <a:pPr marL="0" indent="0">
              <a:buNone/>
            </a:pP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„Nem volt benne féreg.” </a:t>
            </a:r>
            <a:b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„Ezek már nem élnek.”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C76533-2C1B-EB9A-DD9E-18735A59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8750"/>
            <a:ext cx="5636544" cy="508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230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06109-20B9-B433-16A7-8C9DFC69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Szájüregvizsgálat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3C570E-D0B8-F9A5-3545-1817B42AE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7210CA-3DA1-28A4-4696-AFC2297B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2444B4-EEAE-4DD5-A105-FC425BF0ADF0}" type="datetime1">
              <a:rPr lang="hu-HU" smtClean="0"/>
              <a:t>2024. 11. 18.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88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21D57-18C4-F166-8AEA-1048F2CB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Vérlabor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18403-3AE7-A90E-FF3C-D0969EFD4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D96D27-8B93-87E3-127A-FC524230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B4931A8-8288-4238-AF14-026187036AFD}" type="datetime1">
              <a:rPr lang="hu-HU" smtClean="0"/>
              <a:t>2024. 11. 17.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4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71A68-1EBC-A974-4A31-FCE7EF90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091" y="492126"/>
            <a:ext cx="10353762" cy="1257300"/>
          </a:xfrm>
        </p:spPr>
        <p:txBody>
          <a:bodyPr/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533E49-41DA-956B-68FF-91CD5418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091" y="2443494"/>
            <a:ext cx="10353762" cy="3392532"/>
          </a:xfrm>
        </p:spPr>
        <p:txBody>
          <a:bodyPr/>
          <a:lstStyle/>
          <a:p>
            <a:endParaRPr lang="hu-HU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Pataápolás és pataszabályzás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Hozzáértő szakember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Rendszeresen: 4-6-8 hetente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31550D-C8DD-43F5-27BD-A90F3442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1375955"/>
            <a:ext cx="5154140" cy="5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50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741DF2B-F640-2340-DC6D-A8A67622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92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72A87A2-9E79-6135-6E84-4F77A24F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9" y="578032"/>
            <a:ext cx="5535385" cy="5535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217B90-466D-7ED3-D0E1-A9408A4F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94" y="578032"/>
            <a:ext cx="5465717" cy="5465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3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E4D0513-35F3-83CC-4C96-9F8ABFE8D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5" y="611777"/>
            <a:ext cx="5634446" cy="563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C7AD2E-7306-B61A-C256-2816D492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11777"/>
            <a:ext cx="5501641" cy="550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40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006FEC9-1999-B839-6FEF-5C1530B83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11" y="287383"/>
            <a:ext cx="6381206" cy="638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39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2B8D625-57F2-2CC6-1ACE-C36FD40F5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14" y="377734"/>
            <a:ext cx="6102531" cy="610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282962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2609</TotalTime>
  <Words>592</Words>
  <Application>Microsoft Office PowerPoint</Application>
  <PresentationFormat>Širokoúhlá obrazovka</PresentationFormat>
  <Paragraphs>126</Paragraphs>
  <Slides>36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Calibri</vt:lpstr>
      <vt:lpstr>Franklin Gothic Book</vt:lpstr>
      <vt:lpstr>Times New Roman</vt:lpstr>
      <vt:lpstr>Wingdings</vt:lpstr>
      <vt:lpstr>Oříznutí</vt:lpstr>
      <vt:lpstr>Lótartás állatorvosi szemmel</vt:lpstr>
      <vt:lpstr>Felelős lótartás</vt:lpstr>
      <vt:lpstr>Felelős lótartás</vt:lpstr>
      <vt:lpstr>Paták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Megelőzés</vt:lpstr>
      <vt:lpstr>Védőoltások</vt:lpstr>
      <vt:lpstr>Védőoltások</vt:lpstr>
      <vt:lpstr>Tetanusz</vt:lpstr>
      <vt:lpstr>Tetanusz</vt:lpstr>
      <vt:lpstr>Misike</vt:lpstr>
      <vt:lpstr>Prezentace aplikace PowerPoint</vt:lpstr>
      <vt:lpstr>Prezentace aplikace PowerPoint</vt:lpstr>
      <vt:lpstr>Misike</vt:lpstr>
      <vt:lpstr>Misike</vt:lpstr>
      <vt:lpstr>Lóinfluenza</vt:lpstr>
      <vt:lpstr>Lóherpeszvírus</vt:lpstr>
      <vt:lpstr>Nyugat-nílusi</vt:lpstr>
      <vt:lpstr>Veszettség</vt:lpstr>
      <vt:lpstr>Prezentace aplikace PowerPoint</vt:lpstr>
      <vt:lpstr>Prezentace aplikace PowerPoint</vt:lpstr>
      <vt:lpstr>Prezentace aplikace PowerPoint</vt:lpstr>
      <vt:lpstr>Lovak endoparazitózisa</vt:lpstr>
      <vt:lpstr>Lovak endoparazitózisa</vt:lpstr>
      <vt:lpstr>Prezentace aplikace PowerPoint</vt:lpstr>
      <vt:lpstr>Prezentace aplikace PowerPoint</vt:lpstr>
      <vt:lpstr>Prezentace aplikace PowerPoint</vt:lpstr>
      <vt:lpstr>Prezentace aplikace PowerPoint</vt:lpstr>
      <vt:lpstr>Lovak féreghajtása</vt:lpstr>
      <vt:lpstr>Lovak féreghajtása</vt:lpstr>
      <vt:lpstr>Szájüregvizsgálat</vt:lpstr>
      <vt:lpstr>Vérlabor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Lucia Farkasova</dc:creator>
  <cp:lastModifiedBy>Lucia Farkasova</cp:lastModifiedBy>
  <cp:revision>40</cp:revision>
  <dcterms:created xsi:type="dcterms:W3CDTF">2024-11-16T12:56:09Z</dcterms:created>
  <dcterms:modified xsi:type="dcterms:W3CDTF">2024-11-18T10:37:41Z</dcterms:modified>
</cp:coreProperties>
</file>