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58" r:id="rId3"/>
    <p:sldId id="264" r:id="rId4"/>
    <p:sldId id="261" r:id="rId5"/>
    <p:sldId id="267" r:id="rId6"/>
    <p:sldId id="270" r:id="rId7"/>
    <p:sldId id="269" r:id="rId8"/>
    <p:sldId id="272" r:id="rId9"/>
    <p:sldId id="277" r:id="rId10"/>
    <p:sldId id="278" r:id="rId11"/>
    <p:sldId id="279" r:id="rId12"/>
    <p:sldId id="280" r:id="rId13"/>
    <p:sldId id="281" r:id="rId14"/>
    <p:sldId id="295" r:id="rId15"/>
    <p:sldId id="296" r:id="rId16"/>
    <p:sldId id="297" r:id="rId17"/>
    <p:sldId id="305" r:id="rId18"/>
    <p:sldId id="306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9" r:id="rId32"/>
    <p:sldId id="330" r:id="rId33"/>
    <p:sldId id="332" r:id="rId34"/>
    <p:sldId id="331" r:id="rId35"/>
    <p:sldId id="333" r:id="rId36"/>
    <p:sldId id="338" r:id="rId37"/>
    <p:sldId id="334" r:id="rId38"/>
    <p:sldId id="335" r:id="rId39"/>
    <p:sldId id="336" r:id="rId40"/>
    <p:sldId id="337" r:id="rId41"/>
    <p:sldId id="339" r:id="rId42"/>
    <p:sldId id="356" r:id="rId43"/>
    <p:sldId id="357" r:id="rId44"/>
    <p:sldId id="359" r:id="rId45"/>
    <p:sldId id="365" r:id="rId46"/>
    <p:sldId id="368" r:id="rId47"/>
    <p:sldId id="369" r:id="rId48"/>
    <p:sldId id="371" r:id="rId49"/>
    <p:sldId id="372" r:id="rId50"/>
    <p:sldId id="373" r:id="rId51"/>
    <p:sldId id="387" r:id="rId52"/>
    <p:sldId id="389" r:id="rId53"/>
    <p:sldId id="390" r:id="rId54"/>
    <p:sldId id="265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da Zsófia" userId="6805b8e7-527b-4533-b038-4a328629f658" providerId="ADAL" clId="{65B462D2-1E72-4893-A266-B0DAC48455A9}"/>
    <pc:docChg chg="delSld">
      <pc:chgData name="Janda Zsófia" userId="6805b8e7-527b-4533-b038-4a328629f658" providerId="ADAL" clId="{65B462D2-1E72-4893-A266-B0DAC48455A9}" dt="2025-06-13T15:05:12.107" v="78" actId="47"/>
      <pc:docMkLst>
        <pc:docMk/>
      </pc:docMkLst>
      <pc:sldChg chg="del">
        <pc:chgData name="Janda Zsófia" userId="6805b8e7-527b-4533-b038-4a328629f658" providerId="ADAL" clId="{65B462D2-1E72-4893-A266-B0DAC48455A9}" dt="2025-06-13T14:59:46.149" v="0" actId="47"/>
        <pc:sldMkLst>
          <pc:docMk/>
          <pc:sldMk cId="1096587867" sldId="257"/>
        </pc:sldMkLst>
      </pc:sldChg>
      <pc:sldChg chg="del">
        <pc:chgData name="Janda Zsófia" userId="6805b8e7-527b-4533-b038-4a328629f658" providerId="ADAL" clId="{65B462D2-1E72-4893-A266-B0DAC48455A9}" dt="2025-06-13T15:00:31.057" v="4" actId="47"/>
        <pc:sldMkLst>
          <pc:docMk/>
          <pc:sldMk cId="2720016415" sldId="260"/>
        </pc:sldMkLst>
      </pc:sldChg>
      <pc:sldChg chg="del">
        <pc:chgData name="Janda Zsófia" userId="6805b8e7-527b-4533-b038-4a328629f658" providerId="ADAL" clId="{65B462D2-1E72-4893-A266-B0DAC48455A9}" dt="2025-06-13T15:00:23.469" v="3" actId="47"/>
        <pc:sldMkLst>
          <pc:docMk/>
          <pc:sldMk cId="1655223378" sldId="262"/>
        </pc:sldMkLst>
      </pc:sldChg>
      <pc:sldChg chg="del">
        <pc:chgData name="Janda Zsófia" userId="6805b8e7-527b-4533-b038-4a328629f658" providerId="ADAL" clId="{65B462D2-1E72-4893-A266-B0DAC48455A9}" dt="2025-06-13T15:00:22.162" v="2" actId="47"/>
        <pc:sldMkLst>
          <pc:docMk/>
          <pc:sldMk cId="223465200" sldId="263"/>
        </pc:sldMkLst>
      </pc:sldChg>
      <pc:sldChg chg="del">
        <pc:chgData name="Janda Zsófia" userId="6805b8e7-527b-4533-b038-4a328629f658" providerId="ADAL" clId="{65B462D2-1E72-4893-A266-B0DAC48455A9}" dt="2025-06-13T15:00:53.996" v="6" actId="47"/>
        <pc:sldMkLst>
          <pc:docMk/>
          <pc:sldMk cId="1431809803" sldId="266"/>
        </pc:sldMkLst>
      </pc:sldChg>
      <pc:sldChg chg="del">
        <pc:chgData name="Janda Zsófia" userId="6805b8e7-527b-4533-b038-4a328629f658" providerId="ADAL" clId="{65B462D2-1E72-4893-A266-B0DAC48455A9}" dt="2025-06-13T15:00:33.756" v="5" actId="47"/>
        <pc:sldMkLst>
          <pc:docMk/>
          <pc:sldMk cId="3971793868" sldId="268"/>
        </pc:sldMkLst>
      </pc:sldChg>
      <pc:sldChg chg="del">
        <pc:chgData name="Janda Zsófia" userId="6805b8e7-527b-4533-b038-4a328629f658" providerId="ADAL" clId="{65B462D2-1E72-4893-A266-B0DAC48455A9}" dt="2025-06-13T15:01:09.164" v="7" actId="47"/>
        <pc:sldMkLst>
          <pc:docMk/>
          <pc:sldMk cId="4202550669" sldId="271"/>
        </pc:sldMkLst>
      </pc:sldChg>
      <pc:sldChg chg="del">
        <pc:chgData name="Janda Zsófia" userId="6805b8e7-527b-4533-b038-4a328629f658" providerId="ADAL" clId="{65B462D2-1E72-4893-A266-B0DAC48455A9}" dt="2025-06-13T15:01:27.282" v="11" actId="47"/>
        <pc:sldMkLst>
          <pc:docMk/>
          <pc:sldMk cId="1560457892" sldId="273"/>
        </pc:sldMkLst>
      </pc:sldChg>
      <pc:sldChg chg="del">
        <pc:chgData name="Janda Zsófia" userId="6805b8e7-527b-4533-b038-4a328629f658" providerId="ADAL" clId="{65B462D2-1E72-4893-A266-B0DAC48455A9}" dt="2025-06-13T15:01:17.179" v="9" actId="47"/>
        <pc:sldMkLst>
          <pc:docMk/>
          <pc:sldMk cId="2482784452" sldId="274"/>
        </pc:sldMkLst>
      </pc:sldChg>
      <pc:sldChg chg="del">
        <pc:chgData name="Janda Zsófia" userId="6805b8e7-527b-4533-b038-4a328629f658" providerId="ADAL" clId="{65B462D2-1E72-4893-A266-B0DAC48455A9}" dt="2025-06-13T15:01:15.842" v="8" actId="47"/>
        <pc:sldMkLst>
          <pc:docMk/>
          <pc:sldMk cId="3025362362" sldId="275"/>
        </pc:sldMkLst>
      </pc:sldChg>
      <pc:sldChg chg="del">
        <pc:chgData name="Janda Zsófia" userId="6805b8e7-527b-4533-b038-4a328629f658" providerId="ADAL" clId="{65B462D2-1E72-4893-A266-B0DAC48455A9}" dt="2025-06-13T15:01:18.954" v="10" actId="47"/>
        <pc:sldMkLst>
          <pc:docMk/>
          <pc:sldMk cId="2322377244" sldId="276"/>
        </pc:sldMkLst>
      </pc:sldChg>
      <pc:sldChg chg="del">
        <pc:chgData name="Janda Zsófia" userId="6805b8e7-527b-4533-b038-4a328629f658" providerId="ADAL" clId="{65B462D2-1E72-4893-A266-B0DAC48455A9}" dt="2025-06-13T15:01:41.269" v="12" actId="47"/>
        <pc:sldMkLst>
          <pc:docMk/>
          <pc:sldMk cId="3474912121" sldId="282"/>
        </pc:sldMkLst>
      </pc:sldChg>
      <pc:sldChg chg="del">
        <pc:chgData name="Janda Zsófia" userId="6805b8e7-527b-4533-b038-4a328629f658" providerId="ADAL" clId="{65B462D2-1E72-4893-A266-B0DAC48455A9}" dt="2025-06-13T15:01:42.897" v="13" actId="47"/>
        <pc:sldMkLst>
          <pc:docMk/>
          <pc:sldMk cId="2943262658" sldId="283"/>
        </pc:sldMkLst>
      </pc:sldChg>
      <pc:sldChg chg="del">
        <pc:chgData name="Janda Zsófia" userId="6805b8e7-527b-4533-b038-4a328629f658" providerId="ADAL" clId="{65B462D2-1E72-4893-A266-B0DAC48455A9}" dt="2025-06-13T15:01:45.037" v="14" actId="47"/>
        <pc:sldMkLst>
          <pc:docMk/>
          <pc:sldMk cId="2933731121" sldId="284"/>
        </pc:sldMkLst>
      </pc:sldChg>
      <pc:sldChg chg="del">
        <pc:chgData name="Janda Zsófia" userId="6805b8e7-527b-4533-b038-4a328629f658" providerId="ADAL" clId="{65B462D2-1E72-4893-A266-B0DAC48455A9}" dt="2025-06-13T15:01:46.380" v="15" actId="47"/>
        <pc:sldMkLst>
          <pc:docMk/>
          <pc:sldMk cId="3934779427" sldId="285"/>
        </pc:sldMkLst>
      </pc:sldChg>
      <pc:sldChg chg="del">
        <pc:chgData name="Janda Zsófia" userId="6805b8e7-527b-4533-b038-4a328629f658" providerId="ADAL" clId="{65B462D2-1E72-4893-A266-B0DAC48455A9}" dt="2025-06-13T15:01:47.693" v="16" actId="47"/>
        <pc:sldMkLst>
          <pc:docMk/>
          <pc:sldMk cId="2591874626" sldId="286"/>
        </pc:sldMkLst>
      </pc:sldChg>
      <pc:sldChg chg="del">
        <pc:chgData name="Janda Zsófia" userId="6805b8e7-527b-4533-b038-4a328629f658" providerId="ADAL" clId="{65B462D2-1E72-4893-A266-B0DAC48455A9}" dt="2025-06-13T15:01:48.548" v="17" actId="47"/>
        <pc:sldMkLst>
          <pc:docMk/>
          <pc:sldMk cId="2106242787" sldId="287"/>
        </pc:sldMkLst>
      </pc:sldChg>
      <pc:sldChg chg="del">
        <pc:chgData name="Janda Zsófia" userId="6805b8e7-527b-4533-b038-4a328629f658" providerId="ADAL" clId="{65B462D2-1E72-4893-A266-B0DAC48455A9}" dt="2025-06-13T15:01:49.297" v="18" actId="47"/>
        <pc:sldMkLst>
          <pc:docMk/>
          <pc:sldMk cId="3999890676" sldId="288"/>
        </pc:sldMkLst>
      </pc:sldChg>
      <pc:sldChg chg="del">
        <pc:chgData name="Janda Zsófia" userId="6805b8e7-527b-4533-b038-4a328629f658" providerId="ADAL" clId="{65B462D2-1E72-4893-A266-B0DAC48455A9}" dt="2025-06-13T15:01:49.934" v="19" actId="47"/>
        <pc:sldMkLst>
          <pc:docMk/>
          <pc:sldMk cId="429124502" sldId="289"/>
        </pc:sldMkLst>
      </pc:sldChg>
      <pc:sldChg chg="del">
        <pc:chgData name="Janda Zsófia" userId="6805b8e7-527b-4533-b038-4a328629f658" providerId="ADAL" clId="{65B462D2-1E72-4893-A266-B0DAC48455A9}" dt="2025-06-13T15:01:50.567" v="20" actId="47"/>
        <pc:sldMkLst>
          <pc:docMk/>
          <pc:sldMk cId="2625622704" sldId="290"/>
        </pc:sldMkLst>
      </pc:sldChg>
      <pc:sldChg chg="del">
        <pc:chgData name="Janda Zsófia" userId="6805b8e7-527b-4533-b038-4a328629f658" providerId="ADAL" clId="{65B462D2-1E72-4893-A266-B0DAC48455A9}" dt="2025-06-13T15:01:51.201" v="21" actId="47"/>
        <pc:sldMkLst>
          <pc:docMk/>
          <pc:sldMk cId="358176570" sldId="291"/>
        </pc:sldMkLst>
      </pc:sldChg>
      <pc:sldChg chg="del">
        <pc:chgData name="Janda Zsófia" userId="6805b8e7-527b-4533-b038-4a328629f658" providerId="ADAL" clId="{65B462D2-1E72-4893-A266-B0DAC48455A9}" dt="2025-06-13T15:01:51.843" v="22" actId="47"/>
        <pc:sldMkLst>
          <pc:docMk/>
          <pc:sldMk cId="1455303855" sldId="292"/>
        </pc:sldMkLst>
      </pc:sldChg>
      <pc:sldChg chg="del">
        <pc:chgData name="Janda Zsófia" userId="6805b8e7-527b-4533-b038-4a328629f658" providerId="ADAL" clId="{65B462D2-1E72-4893-A266-B0DAC48455A9}" dt="2025-06-13T15:01:52.502" v="23" actId="47"/>
        <pc:sldMkLst>
          <pc:docMk/>
          <pc:sldMk cId="1587796014" sldId="293"/>
        </pc:sldMkLst>
      </pc:sldChg>
      <pc:sldChg chg="del">
        <pc:chgData name="Janda Zsófia" userId="6805b8e7-527b-4533-b038-4a328629f658" providerId="ADAL" clId="{65B462D2-1E72-4893-A266-B0DAC48455A9}" dt="2025-06-13T15:01:53.162" v="24" actId="47"/>
        <pc:sldMkLst>
          <pc:docMk/>
          <pc:sldMk cId="1464406156" sldId="294"/>
        </pc:sldMkLst>
      </pc:sldChg>
      <pc:sldChg chg="del">
        <pc:chgData name="Janda Zsófia" userId="6805b8e7-527b-4533-b038-4a328629f658" providerId="ADAL" clId="{65B462D2-1E72-4893-A266-B0DAC48455A9}" dt="2025-06-13T15:01:58.969" v="25" actId="47"/>
        <pc:sldMkLst>
          <pc:docMk/>
          <pc:sldMk cId="3193894174" sldId="298"/>
        </pc:sldMkLst>
      </pc:sldChg>
      <pc:sldChg chg="del">
        <pc:chgData name="Janda Zsófia" userId="6805b8e7-527b-4533-b038-4a328629f658" providerId="ADAL" clId="{65B462D2-1E72-4893-A266-B0DAC48455A9}" dt="2025-06-13T15:01:59.662" v="26" actId="47"/>
        <pc:sldMkLst>
          <pc:docMk/>
          <pc:sldMk cId="1196945074" sldId="299"/>
        </pc:sldMkLst>
      </pc:sldChg>
      <pc:sldChg chg="del">
        <pc:chgData name="Janda Zsófia" userId="6805b8e7-527b-4533-b038-4a328629f658" providerId="ADAL" clId="{65B462D2-1E72-4893-A266-B0DAC48455A9}" dt="2025-06-13T15:02:00.414" v="27" actId="47"/>
        <pc:sldMkLst>
          <pc:docMk/>
          <pc:sldMk cId="1164525861" sldId="300"/>
        </pc:sldMkLst>
      </pc:sldChg>
      <pc:sldChg chg="del">
        <pc:chgData name="Janda Zsófia" userId="6805b8e7-527b-4533-b038-4a328629f658" providerId="ADAL" clId="{65B462D2-1E72-4893-A266-B0DAC48455A9}" dt="2025-06-13T15:02:00.953" v="28" actId="47"/>
        <pc:sldMkLst>
          <pc:docMk/>
          <pc:sldMk cId="115421928" sldId="301"/>
        </pc:sldMkLst>
      </pc:sldChg>
      <pc:sldChg chg="del">
        <pc:chgData name="Janda Zsófia" userId="6805b8e7-527b-4533-b038-4a328629f658" providerId="ADAL" clId="{65B462D2-1E72-4893-A266-B0DAC48455A9}" dt="2025-06-13T15:02:01.534" v="29" actId="47"/>
        <pc:sldMkLst>
          <pc:docMk/>
          <pc:sldMk cId="2381548329" sldId="302"/>
        </pc:sldMkLst>
      </pc:sldChg>
      <pc:sldChg chg="del">
        <pc:chgData name="Janda Zsófia" userId="6805b8e7-527b-4533-b038-4a328629f658" providerId="ADAL" clId="{65B462D2-1E72-4893-A266-B0DAC48455A9}" dt="2025-06-13T15:02:02.173" v="30" actId="47"/>
        <pc:sldMkLst>
          <pc:docMk/>
          <pc:sldMk cId="3290091613" sldId="303"/>
        </pc:sldMkLst>
      </pc:sldChg>
      <pc:sldChg chg="del">
        <pc:chgData name="Janda Zsófia" userId="6805b8e7-527b-4533-b038-4a328629f658" providerId="ADAL" clId="{65B462D2-1E72-4893-A266-B0DAC48455A9}" dt="2025-06-13T15:02:03.073" v="31" actId="47"/>
        <pc:sldMkLst>
          <pc:docMk/>
          <pc:sldMk cId="1006826327" sldId="304"/>
        </pc:sldMkLst>
      </pc:sldChg>
      <pc:sldChg chg="del">
        <pc:chgData name="Janda Zsófia" userId="6805b8e7-527b-4533-b038-4a328629f658" providerId="ADAL" clId="{65B462D2-1E72-4893-A266-B0DAC48455A9}" dt="2025-06-13T15:02:09.113" v="32" actId="47"/>
        <pc:sldMkLst>
          <pc:docMk/>
          <pc:sldMk cId="4219507402" sldId="307"/>
        </pc:sldMkLst>
      </pc:sldChg>
      <pc:sldChg chg="del">
        <pc:chgData name="Janda Zsófia" userId="6805b8e7-527b-4533-b038-4a328629f658" providerId="ADAL" clId="{65B462D2-1E72-4893-A266-B0DAC48455A9}" dt="2025-06-13T15:02:09.795" v="33" actId="47"/>
        <pc:sldMkLst>
          <pc:docMk/>
          <pc:sldMk cId="1467405108" sldId="308"/>
        </pc:sldMkLst>
      </pc:sldChg>
      <pc:sldChg chg="del">
        <pc:chgData name="Janda Zsófia" userId="6805b8e7-527b-4533-b038-4a328629f658" providerId="ADAL" clId="{65B462D2-1E72-4893-A266-B0DAC48455A9}" dt="2025-06-13T15:02:10.356" v="34" actId="47"/>
        <pc:sldMkLst>
          <pc:docMk/>
          <pc:sldMk cId="3666343440" sldId="309"/>
        </pc:sldMkLst>
      </pc:sldChg>
      <pc:sldChg chg="del">
        <pc:chgData name="Janda Zsófia" userId="6805b8e7-527b-4533-b038-4a328629f658" providerId="ADAL" clId="{65B462D2-1E72-4893-A266-B0DAC48455A9}" dt="2025-06-13T15:02:10.896" v="35" actId="47"/>
        <pc:sldMkLst>
          <pc:docMk/>
          <pc:sldMk cId="2358330436" sldId="310"/>
        </pc:sldMkLst>
      </pc:sldChg>
      <pc:sldChg chg="del">
        <pc:chgData name="Janda Zsófia" userId="6805b8e7-527b-4533-b038-4a328629f658" providerId="ADAL" clId="{65B462D2-1E72-4893-A266-B0DAC48455A9}" dt="2025-06-13T15:02:12.006" v="37" actId="47"/>
        <pc:sldMkLst>
          <pc:docMk/>
          <pc:sldMk cId="3532342788" sldId="311"/>
        </pc:sldMkLst>
      </pc:sldChg>
      <pc:sldChg chg="del">
        <pc:chgData name="Janda Zsófia" userId="6805b8e7-527b-4533-b038-4a328629f658" providerId="ADAL" clId="{65B462D2-1E72-4893-A266-B0DAC48455A9}" dt="2025-06-13T15:02:11.406" v="36" actId="47"/>
        <pc:sldMkLst>
          <pc:docMk/>
          <pc:sldMk cId="454404895" sldId="312"/>
        </pc:sldMkLst>
      </pc:sldChg>
      <pc:sldChg chg="del">
        <pc:chgData name="Janda Zsófia" userId="6805b8e7-527b-4533-b038-4a328629f658" providerId="ADAL" clId="{65B462D2-1E72-4893-A266-B0DAC48455A9}" dt="2025-06-13T15:02:12.715" v="38" actId="47"/>
        <pc:sldMkLst>
          <pc:docMk/>
          <pc:sldMk cId="1522028594" sldId="313"/>
        </pc:sldMkLst>
      </pc:sldChg>
      <pc:sldChg chg="del">
        <pc:chgData name="Janda Zsófia" userId="6805b8e7-527b-4533-b038-4a328629f658" providerId="ADAL" clId="{65B462D2-1E72-4893-A266-B0DAC48455A9}" dt="2025-06-13T15:02:14.254" v="39" actId="47"/>
        <pc:sldMkLst>
          <pc:docMk/>
          <pc:sldMk cId="812816821" sldId="314"/>
        </pc:sldMkLst>
      </pc:sldChg>
      <pc:sldChg chg="del">
        <pc:chgData name="Janda Zsófia" userId="6805b8e7-527b-4533-b038-4a328629f658" providerId="ADAL" clId="{65B462D2-1E72-4893-A266-B0DAC48455A9}" dt="2025-06-13T15:02:14.939" v="40" actId="47"/>
        <pc:sldMkLst>
          <pc:docMk/>
          <pc:sldMk cId="2505248507" sldId="315"/>
        </pc:sldMkLst>
      </pc:sldChg>
      <pc:sldChg chg="del">
        <pc:chgData name="Janda Zsófia" userId="6805b8e7-527b-4533-b038-4a328629f658" providerId="ADAL" clId="{65B462D2-1E72-4893-A266-B0DAC48455A9}" dt="2025-06-13T15:03:05.285" v="41" actId="47"/>
        <pc:sldMkLst>
          <pc:docMk/>
          <pc:sldMk cId="2754129116" sldId="328"/>
        </pc:sldMkLst>
      </pc:sldChg>
      <pc:sldChg chg="del">
        <pc:chgData name="Janda Zsófia" userId="6805b8e7-527b-4533-b038-4a328629f658" providerId="ADAL" clId="{65B462D2-1E72-4893-A266-B0DAC48455A9}" dt="2025-06-13T15:03:31.496" v="42" actId="47"/>
        <pc:sldMkLst>
          <pc:docMk/>
          <pc:sldMk cId="2403773190" sldId="340"/>
        </pc:sldMkLst>
      </pc:sldChg>
      <pc:sldChg chg="del">
        <pc:chgData name="Janda Zsófia" userId="6805b8e7-527b-4533-b038-4a328629f658" providerId="ADAL" clId="{65B462D2-1E72-4893-A266-B0DAC48455A9}" dt="2025-06-13T15:03:32.829" v="43" actId="47"/>
        <pc:sldMkLst>
          <pc:docMk/>
          <pc:sldMk cId="550847517" sldId="341"/>
        </pc:sldMkLst>
      </pc:sldChg>
      <pc:sldChg chg="del">
        <pc:chgData name="Janda Zsófia" userId="6805b8e7-527b-4533-b038-4a328629f658" providerId="ADAL" clId="{65B462D2-1E72-4893-A266-B0DAC48455A9}" dt="2025-06-13T15:03:33.760" v="44" actId="47"/>
        <pc:sldMkLst>
          <pc:docMk/>
          <pc:sldMk cId="1897017005" sldId="342"/>
        </pc:sldMkLst>
      </pc:sldChg>
      <pc:sldChg chg="del">
        <pc:chgData name="Janda Zsófia" userId="6805b8e7-527b-4533-b038-4a328629f658" providerId="ADAL" clId="{65B462D2-1E72-4893-A266-B0DAC48455A9}" dt="2025-06-13T15:03:34.558" v="45" actId="47"/>
        <pc:sldMkLst>
          <pc:docMk/>
          <pc:sldMk cId="3489330979" sldId="343"/>
        </pc:sldMkLst>
      </pc:sldChg>
      <pc:sldChg chg="del">
        <pc:chgData name="Janda Zsófia" userId="6805b8e7-527b-4533-b038-4a328629f658" providerId="ADAL" clId="{65B462D2-1E72-4893-A266-B0DAC48455A9}" dt="2025-06-13T15:03:36.988" v="47" actId="47"/>
        <pc:sldMkLst>
          <pc:docMk/>
          <pc:sldMk cId="3142406700" sldId="344"/>
        </pc:sldMkLst>
      </pc:sldChg>
      <pc:sldChg chg="del">
        <pc:chgData name="Janda Zsófia" userId="6805b8e7-527b-4533-b038-4a328629f658" providerId="ADAL" clId="{65B462D2-1E72-4893-A266-B0DAC48455A9}" dt="2025-06-13T15:03:36.368" v="46" actId="47"/>
        <pc:sldMkLst>
          <pc:docMk/>
          <pc:sldMk cId="2391984226" sldId="345"/>
        </pc:sldMkLst>
      </pc:sldChg>
      <pc:sldChg chg="del">
        <pc:chgData name="Janda Zsófia" userId="6805b8e7-527b-4533-b038-4a328629f658" providerId="ADAL" clId="{65B462D2-1E72-4893-A266-B0DAC48455A9}" dt="2025-06-13T15:03:37.692" v="48" actId="47"/>
        <pc:sldMkLst>
          <pc:docMk/>
          <pc:sldMk cId="1934625715" sldId="346"/>
        </pc:sldMkLst>
      </pc:sldChg>
      <pc:sldChg chg="del">
        <pc:chgData name="Janda Zsófia" userId="6805b8e7-527b-4533-b038-4a328629f658" providerId="ADAL" clId="{65B462D2-1E72-4893-A266-B0DAC48455A9}" dt="2025-06-13T15:03:38.604" v="49" actId="47"/>
        <pc:sldMkLst>
          <pc:docMk/>
          <pc:sldMk cId="2554761266" sldId="347"/>
        </pc:sldMkLst>
      </pc:sldChg>
      <pc:sldChg chg="del">
        <pc:chgData name="Janda Zsófia" userId="6805b8e7-527b-4533-b038-4a328629f658" providerId="ADAL" clId="{65B462D2-1E72-4893-A266-B0DAC48455A9}" dt="2025-06-13T15:03:41.500" v="50" actId="47"/>
        <pc:sldMkLst>
          <pc:docMk/>
          <pc:sldMk cId="3925029558" sldId="348"/>
        </pc:sldMkLst>
      </pc:sldChg>
      <pc:sldChg chg="del">
        <pc:chgData name="Janda Zsófia" userId="6805b8e7-527b-4533-b038-4a328629f658" providerId="ADAL" clId="{65B462D2-1E72-4893-A266-B0DAC48455A9}" dt="2025-06-13T15:03:42.489" v="51" actId="47"/>
        <pc:sldMkLst>
          <pc:docMk/>
          <pc:sldMk cId="2716191411" sldId="349"/>
        </pc:sldMkLst>
      </pc:sldChg>
      <pc:sldChg chg="del">
        <pc:chgData name="Janda Zsófia" userId="6805b8e7-527b-4533-b038-4a328629f658" providerId="ADAL" clId="{65B462D2-1E72-4893-A266-B0DAC48455A9}" dt="2025-06-13T15:03:43.154" v="52" actId="47"/>
        <pc:sldMkLst>
          <pc:docMk/>
          <pc:sldMk cId="981646242" sldId="350"/>
        </pc:sldMkLst>
      </pc:sldChg>
      <pc:sldChg chg="del">
        <pc:chgData name="Janda Zsófia" userId="6805b8e7-527b-4533-b038-4a328629f658" providerId="ADAL" clId="{65B462D2-1E72-4893-A266-B0DAC48455A9}" dt="2025-06-13T15:03:44.599" v="53" actId="47"/>
        <pc:sldMkLst>
          <pc:docMk/>
          <pc:sldMk cId="4199938259" sldId="351"/>
        </pc:sldMkLst>
      </pc:sldChg>
      <pc:sldChg chg="del">
        <pc:chgData name="Janda Zsófia" userId="6805b8e7-527b-4533-b038-4a328629f658" providerId="ADAL" clId="{65B462D2-1E72-4893-A266-B0DAC48455A9}" dt="2025-06-13T15:03:46.793" v="54" actId="47"/>
        <pc:sldMkLst>
          <pc:docMk/>
          <pc:sldMk cId="1726119276" sldId="352"/>
        </pc:sldMkLst>
      </pc:sldChg>
      <pc:sldChg chg="del">
        <pc:chgData name="Janda Zsófia" userId="6805b8e7-527b-4533-b038-4a328629f658" providerId="ADAL" clId="{65B462D2-1E72-4893-A266-B0DAC48455A9}" dt="2025-06-13T15:03:47.894" v="55" actId="47"/>
        <pc:sldMkLst>
          <pc:docMk/>
          <pc:sldMk cId="45660845" sldId="353"/>
        </pc:sldMkLst>
      </pc:sldChg>
      <pc:sldChg chg="del">
        <pc:chgData name="Janda Zsófia" userId="6805b8e7-527b-4533-b038-4a328629f658" providerId="ADAL" clId="{65B462D2-1E72-4893-A266-B0DAC48455A9}" dt="2025-06-13T15:03:49.744" v="56" actId="47"/>
        <pc:sldMkLst>
          <pc:docMk/>
          <pc:sldMk cId="3405186243" sldId="354"/>
        </pc:sldMkLst>
      </pc:sldChg>
      <pc:sldChg chg="del">
        <pc:chgData name="Janda Zsófia" userId="6805b8e7-527b-4533-b038-4a328629f658" providerId="ADAL" clId="{65B462D2-1E72-4893-A266-B0DAC48455A9}" dt="2025-06-13T15:03:50.602" v="57" actId="47"/>
        <pc:sldMkLst>
          <pc:docMk/>
          <pc:sldMk cId="2614894319" sldId="355"/>
        </pc:sldMkLst>
      </pc:sldChg>
      <pc:sldChg chg="del">
        <pc:chgData name="Janda Zsófia" userId="6805b8e7-527b-4533-b038-4a328629f658" providerId="ADAL" clId="{65B462D2-1E72-4893-A266-B0DAC48455A9}" dt="2025-06-13T15:04:29.063" v="62" actId="47"/>
        <pc:sldMkLst>
          <pc:docMk/>
          <pc:sldMk cId="1128390865" sldId="358"/>
        </pc:sldMkLst>
      </pc:sldChg>
      <pc:sldChg chg="del">
        <pc:chgData name="Janda Zsófia" userId="6805b8e7-527b-4533-b038-4a328629f658" providerId="ADAL" clId="{65B462D2-1E72-4893-A266-B0DAC48455A9}" dt="2025-06-13T15:04:14.494" v="58" actId="47"/>
        <pc:sldMkLst>
          <pc:docMk/>
          <pc:sldMk cId="2820741086" sldId="360"/>
        </pc:sldMkLst>
      </pc:sldChg>
      <pc:sldChg chg="del">
        <pc:chgData name="Janda Zsófia" userId="6805b8e7-527b-4533-b038-4a328629f658" providerId="ADAL" clId="{65B462D2-1E72-4893-A266-B0DAC48455A9}" dt="2025-06-13T15:04:15.143" v="59" actId="47"/>
        <pc:sldMkLst>
          <pc:docMk/>
          <pc:sldMk cId="3608697376" sldId="361"/>
        </pc:sldMkLst>
      </pc:sldChg>
      <pc:sldChg chg="del">
        <pc:chgData name="Janda Zsófia" userId="6805b8e7-527b-4533-b038-4a328629f658" providerId="ADAL" clId="{65B462D2-1E72-4893-A266-B0DAC48455A9}" dt="2025-06-13T15:04:15.834" v="60" actId="47"/>
        <pc:sldMkLst>
          <pc:docMk/>
          <pc:sldMk cId="3307373082" sldId="362"/>
        </pc:sldMkLst>
      </pc:sldChg>
      <pc:sldChg chg="del">
        <pc:chgData name="Janda Zsófia" userId="6805b8e7-527b-4533-b038-4a328629f658" providerId="ADAL" clId="{65B462D2-1E72-4893-A266-B0DAC48455A9}" dt="2025-06-13T15:00:01.631" v="1" actId="47"/>
        <pc:sldMkLst>
          <pc:docMk/>
          <pc:sldMk cId="1299185871" sldId="363"/>
        </pc:sldMkLst>
      </pc:sldChg>
      <pc:sldChg chg="del">
        <pc:chgData name="Janda Zsófia" userId="6805b8e7-527b-4533-b038-4a328629f658" providerId="ADAL" clId="{65B462D2-1E72-4893-A266-B0DAC48455A9}" dt="2025-06-13T15:04:16.541" v="61" actId="47"/>
        <pc:sldMkLst>
          <pc:docMk/>
          <pc:sldMk cId="1094010599" sldId="364"/>
        </pc:sldMkLst>
      </pc:sldChg>
      <pc:sldChg chg="del">
        <pc:chgData name="Janda Zsófia" userId="6805b8e7-527b-4533-b038-4a328629f658" providerId="ADAL" clId="{65B462D2-1E72-4893-A266-B0DAC48455A9}" dt="2025-06-13T15:04:35.236" v="63" actId="47"/>
        <pc:sldMkLst>
          <pc:docMk/>
          <pc:sldMk cId="2611433186" sldId="366"/>
        </pc:sldMkLst>
      </pc:sldChg>
      <pc:sldChg chg="del">
        <pc:chgData name="Janda Zsófia" userId="6805b8e7-527b-4533-b038-4a328629f658" providerId="ADAL" clId="{65B462D2-1E72-4893-A266-B0DAC48455A9}" dt="2025-06-13T15:04:36.468" v="64" actId="47"/>
        <pc:sldMkLst>
          <pc:docMk/>
          <pc:sldMk cId="1489729993" sldId="367"/>
        </pc:sldMkLst>
      </pc:sldChg>
      <pc:sldChg chg="del">
        <pc:chgData name="Janda Zsófia" userId="6805b8e7-527b-4533-b038-4a328629f658" providerId="ADAL" clId="{65B462D2-1E72-4893-A266-B0DAC48455A9}" dt="2025-06-13T15:04:48.825" v="65" actId="47"/>
        <pc:sldMkLst>
          <pc:docMk/>
          <pc:sldMk cId="4271614737" sldId="370"/>
        </pc:sldMkLst>
      </pc:sldChg>
      <pc:sldChg chg="del">
        <pc:chgData name="Janda Zsófia" userId="6805b8e7-527b-4533-b038-4a328629f658" providerId="ADAL" clId="{65B462D2-1E72-4893-A266-B0DAC48455A9}" dt="2025-06-13T15:04:54.807" v="66" actId="47"/>
        <pc:sldMkLst>
          <pc:docMk/>
          <pc:sldMk cId="715589777" sldId="374"/>
        </pc:sldMkLst>
      </pc:sldChg>
      <pc:sldChg chg="del">
        <pc:chgData name="Janda Zsófia" userId="6805b8e7-527b-4533-b038-4a328629f658" providerId="ADAL" clId="{65B462D2-1E72-4893-A266-B0DAC48455A9}" dt="2025-06-13T15:04:55.514" v="67" actId="47"/>
        <pc:sldMkLst>
          <pc:docMk/>
          <pc:sldMk cId="682526073" sldId="375"/>
        </pc:sldMkLst>
      </pc:sldChg>
      <pc:sldChg chg="del">
        <pc:chgData name="Janda Zsófia" userId="6805b8e7-527b-4533-b038-4a328629f658" providerId="ADAL" clId="{65B462D2-1E72-4893-A266-B0DAC48455A9}" dt="2025-06-13T15:04:56.479" v="68" actId="47"/>
        <pc:sldMkLst>
          <pc:docMk/>
          <pc:sldMk cId="719870986" sldId="376"/>
        </pc:sldMkLst>
      </pc:sldChg>
      <pc:sldChg chg="del">
        <pc:chgData name="Janda Zsófia" userId="6805b8e7-527b-4533-b038-4a328629f658" providerId="ADAL" clId="{65B462D2-1E72-4893-A266-B0DAC48455A9}" dt="2025-06-13T15:04:57.131" v="69" actId="47"/>
        <pc:sldMkLst>
          <pc:docMk/>
          <pc:sldMk cId="1206212045" sldId="377"/>
        </pc:sldMkLst>
      </pc:sldChg>
      <pc:sldChg chg="del">
        <pc:chgData name="Janda Zsófia" userId="6805b8e7-527b-4533-b038-4a328629f658" providerId="ADAL" clId="{65B462D2-1E72-4893-A266-B0DAC48455A9}" dt="2025-06-13T15:04:57.692" v="70" actId="47"/>
        <pc:sldMkLst>
          <pc:docMk/>
          <pc:sldMk cId="919403944" sldId="378"/>
        </pc:sldMkLst>
      </pc:sldChg>
      <pc:sldChg chg="del">
        <pc:chgData name="Janda Zsófia" userId="6805b8e7-527b-4533-b038-4a328629f658" providerId="ADAL" clId="{65B462D2-1E72-4893-A266-B0DAC48455A9}" dt="2025-06-13T15:04:58.273" v="71" actId="47"/>
        <pc:sldMkLst>
          <pc:docMk/>
          <pc:sldMk cId="1115586425" sldId="379"/>
        </pc:sldMkLst>
      </pc:sldChg>
      <pc:sldChg chg="del">
        <pc:chgData name="Janda Zsófia" userId="6805b8e7-527b-4533-b038-4a328629f658" providerId="ADAL" clId="{65B462D2-1E72-4893-A266-B0DAC48455A9}" dt="2025-06-13T15:04:58.821" v="72" actId="47"/>
        <pc:sldMkLst>
          <pc:docMk/>
          <pc:sldMk cId="917830714" sldId="380"/>
        </pc:sldMkLst>
      </pc:sldChg>
      <pc:sldChg chg="del">
        <pc:chgData name="Janda Zsófia" userId="6805b8e7-527b-4533-b038-4a328629f658" providerId="ADAL" clId="{65B462D2-1E72-4893-A266-B0DAC48455A9}" dt="2025-06-13T15:04:59.267" v="73" actId="47"/>
        <pc:sldMkLst>
          <pc:docMk/>
          <pc:sldMk cId="1426678009" sldId="381"/>
        </pc:sldMkLst>
      </pc:sldChg>
      <pc:sldChg chg="del">
        <pc:chgData name="Janda Zsófia" userId="6805b8e7-527b-4533-b038-4a328629f658" providerId="ADAL" clId="{65B462D2-1E72-4893-A266-B0DAC48455A9}" dt="2025-06-13T15:04:59.705" v="74" actId="47"/>
        <pc:sldMkLst>
          <pc:docMk/>
          <pc:sldMk cId="2321020705" sldId="382"/>
        </pc:sldMkLst>
      </pc:sldChg>
      <pc:sldChg chg="del">
        <pc:chgData name="Janda Zsófia" userId="6805b8e7-527b-4533-b038-4a328629f658" providerId="ADAL" clId="{65B462D2-1E72-4893-A266-B0DAC48455A9}" dt="2025-06-13T15:05:00.136" v="75" actId="47"/>
        <pc:sldMkLst>
          <pc:docMk/>
          <pc:sldMk cId="2934970468" sldId="383"/>
        </pc:sldMkLst>
      </pc:sldChg>
      <pc:sldChg chg="del">
        <pc:chgData name="Janda Zsófia" userId="6805b8e7-527b-4533-b038-4a328629f658" providerId="ADAL" clId="{65B462D2-1E72-4893-A266-B0DAC48455A9}" dt="2025-06-13T15:05:00.644" v="76" actId="47"/>
        <pc:sldMkLst>
          <pc:docMk/>
          <pc:sldMk cId="1113240706" sldId="384"/>
        </pc:sldMkLst>
      </pc:sldChg>
      <pc:sldChg chg="del">
        <pc:chgData name="Janda Zsófia" userId="6805b8e7-527b-4533-b038-4a328629f658" providerId="ADAL" clId="{65B462D2-1E72-4893-A266-B0DAC48455A9}" dt="2025-06-13T15:05:06.443" v="77" actId="47"/>
        <pc:sldMkLst>
          <pc:docMk/>
          <pc:sldMk cId="2249692834" sldId="386"/>
        </pc:sldMkLst>
      </pc:sldChg>
      <pc:sldChg chg="del">
        <pc:chgData name="Janda Zsófia" userId="6805b8e7-527b-4533-b038-4a328629f658" providerId="ADAL" clId="{65B462D2-1E72-4893-A266-B0DAC48455A9}" dt="2025-06-13T15:05:12.107" v="78" actId="47"/>
        <pc:sldMkLst>
          <pc:docMk/>
          <pc:sldMk cId="1887465977" sldId="3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D9DD4-75E1-49B8-B166-0D5578BA06C5}" type="datetimeFigureOut">
              <a:rPr lang="hu-HU" smtClean="0"/>
              <a:t>2025. 06. 13.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BDA4D-A091-4D7F-ACC9-826E0123FD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890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23C4232-A55F-4C5C-AFE0-AAF9C40A7C3B}" type="datetimeFigureOut">
              <a:rPr lang="hu-HU" smtClean="0"/>
              <a:t>2025. 06. 13.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908A847-1FF4-4E88-B06F-7D82214B15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966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4232-A55F-4C5C-AFE0-AAF9C40A7C3B}" type="datetimeFigureOut">
              <a:rPr lang="hu-HU" smtClean="0"/>
              <a:t>2025. 06. 13.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A847-1FF4-4E88-B06F-7D82214B15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624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4232-A55F-4C5C-AFE0-AAF9C40A7C3B}" type="datetimeFigureOut">
              <a:rPr lang="hu-HU" smtClean="0"/>
              <a:t>2025. 06. 13.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A847-1FF4-4E88-B06F-7D82214B15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319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4232-A55F-4C5C-AFE0-AAF9C40A7C3B}" type="datetimeFigureOut">
              <a:rPr lang="hu-HU" smtClean="0"/>
              <a:t>2025. 06. 13.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A847-1FF4-4E88-B06F-7D82214B15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9499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4232-A55F-4C5C-AFE0-AAF9C40A7C3B}" type="datetimeFigureOut">
              <a:rPr lang="hu-HU" smtClean="0"/>
              <a:t>2025. 06. 13.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A847-1FF4-4E88-B06F-7D82214B15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398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4232-A55F-4C5C-AFE0-AAF9C40A7C3B}" type="datetimeFigureOut">
              <a:rPr lang="hu-HU" smtClean="0"/>
              <a:t>2025. 06. 13.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A847-1FF4-4E88-B06F-7D82214B15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4934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4232-A55F-4C5C-AFE0-AAF9C40A7C3B}" type="datetimeFigureOut">
              <a:rPr lang="hu-HU" smtClean="0"/>
              <a:t>2025. 06. 13.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A847-1FF4-4E88-B06F-7D82214B15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8640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23C4232-A55F-4C5C-AFE0-AAF9C40A7C3B}" type="datetimeFigureOut">
              <a:rPr lang="hu-HU" smtClean="0"/>
              <a:t>2025. 06. 13.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A847-1FF4-4E88-B06F-7D82214B15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615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23C4232-A55F-4C5C-AFE0-AAF9C40A7C3B}" type="datetimeFigureOut">
              <a:rPr lang="hu-HU" smtClean="0"/>
              <a:t>2025. 06. 13.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A847-1FF4-4E88-B06F-7D82214B15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277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4232-A55F-4C5C-AFE0-AAF9C40A7C3B}" type="datetimeFigureOut">
              <a:rPr lang="hu-HU" smtClean="0"/>
              <a:t>2025. 06. 13.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A847-1FF4-4E88-B06F-7D82214B15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234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4232-A55F-4C5C-AFE0-AAF9C40A7C3B}" type="datetimeFigureOut">
              <a:rPr lang="hu-HU" smtClean="0"/>
              <a:t>2025. 06. 13.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A847-1FF4-4E88-B06F-7D82214B15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030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4232-A55F-4C5C-AFE0-AAF9C40A7C3B}" type="datetimeFigureOut">
              <a:rPr lang="hu-HU" smtClean="0"/>
              <a:t>2025. 06. 13.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A847-1FF4-4E88-B06F-7D82214B15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668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4232-A55F-4C5C-AFE0-AAF9C40A7C3B}" type="datetimeFigureOut">
              <a:rPr lang="hu-HU" smtClean="0"/>
              <a:t>2025. 06. 13.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A847-1FF4-4E88-B06F-7D82214B15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788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4232-A55F-4C5C-AFE0-AAF9C40A7C3B}" type="datetimeFigureOut">
              <a:rPr lang="hu-HU" smtClean="0"/>
              <a:t>2025. 06. 13.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A847-1FF4-4E88-B06F-7D82214B15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43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4232-A55F-4C5C-AFE0-AAF9C40A7C3B}" type="datetimeFigureOut">
              <a:rPr lang="hu-HU" smtClean="0"/>
              <a:t>2025. 06. 13.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A847-1FF4-4E88-B06F-7D82214B15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260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4232-A55F-4C5C-AFE0-AAF9C40A7C3B}" type="datetimeFigureOut">
              <a:rPr lang="hu-HU" smtClean="0"/>
              <a:t>2025. 06. 13.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A847-1FF4-4E88-B06F-7D82214B15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3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4232-A55F-4C5C-AFE0-AAF9C40A7C3B}" type="datetimeFigureOut">
              <a:rPr lang="hu-HU" smtClean="0"/>
              <a:t>2025. 06. 13.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A847-1FF4-4E88-B06F-7D82214B15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33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23C4232-A55F-4C5C-AFE0-AAF9C40A7C3B}" type="datetimeFigureOut">
              <a:rPr lang="hu-HU" smtClean="0"/>
              <a:t>2025. 06. 13.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908A847-1FF4-4E88-B06F-7D82214B15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151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6Rx42WoEe1M&amp;t=340s" TargetMode="External"/><Relationship Id="rId3" Type="http://schemas.openxmlformats.org/officeDocument/2006/relationships/hyperlink" Target="https://www.petmd.com/cat/behavior/why-do-cats-knead" TargetMode="External"/><Relationship Id="rId7" Type="http://schemas.openxmlformats.org/officeDocument/2006/relationships/hyperlink" Target="https://www.youtube.com/watch?v=tURs6OlKcvw" TargetMode="External"/><Relationship Id="rId2" Type="http://schemas.openxmlformats.org/officeDocument/2006/relationships/hyperlink" Target="https://books.google.hu/books?hl=hu&amp;lr=&amp;id=16ZsW4QLKlUC&amp;oi=fnd&amp;pg=PA7&amp;dq=cat+looks+like&amp;ots=KethNWqy99&amp;sig=kD6h2Nkt7ybIj6iBOaHVB9imA_o&amp;redir_esc=y#v=onepage&amp;q&amp;f=fal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4h.colostate.edu/projects/manuals/Cats-WashingtonState-U3.pdf" TargetMode="External"/><Relationship Id="rId5" Type="http://schemas.openxmlformats.org/officeDocument/2006/relationships/hyperlink" Target="https://basepaws.com/blog/the-world-through-the-feline-eyes" TargetMode="External"/><Relationship Id="rId10" Type="http://schemas.openxmlformats.org/officeDocument/2006/relationships/hyperlink" Target="https://24.hu/tudomany/2024/01/06/macska-tartasa-lakasban-otthon-kint-szabadban-veszelyek/" TargetMode="External"/><Relationship Id="rId4" Type="http://schemas.openxmlformats.org/officeDocument/2006/relationships/hyperlink" Target="https://www.youtube.com/watch?v=2h7WaQjNorA&amp;t=241s" TargetMode="External"/><Relationship Id="rId9" Type="http://schemas.openxmlformats.org/officeDocument/2006/relationships/hyperlink" Target="https://www.youtube.com/watch?v=zKKQw0kQAt4&amp;t=704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1B284A-617A-1DCF-2CD8-8FA826C2F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858" y="1994860"/>
            <a:ext cx="8825658" cy="2677648"/>
          </a:xfrm>
        </p:spPr>
        <p:txBody>
          <a:bodyPr>
            <a:normAutofit/>
          </a:bodyPr>
          <a:lstStyle/>
          <a:p>
            <a:r>
              <a:rPr lang="hu-HU" dirty="0"/>
              <a:t>Ismerd meg jobban macskád 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9AEC963-C6FA-131A-6BB1-93292C6F9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5050439"/>
            <a:ext cx="8978860" cy="1076983"/>
          </a:xfrm>
        </p:spPr>
        <p:txBody>
          <a:bodyPr>
            <a:normAutofit fontScale="92500"/>
          </a:bodyPr>
          <a:lstStyle/>
          <a:p>
            <a:r>
              <a:rPr lang="hu-HU" dirty="0"/>
              <a:t>A házi macska Etológiája és az abból fakadó helyes vagy helytelen tartása, VALAMINT HATÁSA A TERMÉSZETRE és annak sérülékeny rendszerére</a:t>
            </a:r>
          </a:p>
          <a:p>
            <a:r>
              <a:rPr lang="hu-HU" dirty="0"/>
              <a:t>Készítette és előadja: Lajter Szabolcs</a:t>
            </a:r>
          </a:p>
        </p:txBody>
      </p:sp>
      <p:pic>
        <p:nvPicPr>
          <p:cNvPr id="1030" name="Picture 6" descr="Spots, stripes and blotches: Color patterns of cat fur tracked to a key  gene | News Center | Stanford Medicine">
            <a:extLst>
              <a:ext uri="{FF2B5EF4-FFF2-40B4-BE49-F238E27FC236}">
                <a16:creationId xmlns:a16="http://schemas.microsoft.com/office/drawing/2014/main" id="{28B44F05-CFB1-4B71-3B87-A0FFE1D3C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684" y="2372792"/>
            <a:ext cx="3455857" cy="229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16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905ECB-8684-A0E7-9D50-B29FA81AB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3A/3 Érzékszervek/Kommunikáció 3A/3b Látás 2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692EFFB-BFEB-4501-86C3-C0498363F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14116"/>
          </a:xfrm>
        </p:spPr>
        <p:txBody>
          <a:bodyPr/>
          <a:lstStyle/>
          <a:p>
            <a:r>
              <a:rPr lang="hu-HU" dirty="0"/>
              <a:t>Szem színét a pigmentek határozzák meg</a:t>
            </a:r>
          </a:p>
          <a:p>
            <a:pPr lvl="1"/>
            <a:r>
              <a:rPr lang="hu-HU" dirty="0"/>
              <a:t>Erősségét és a szín milyenségét a melanociták mennyisége határozza meg</a:t>
            </a:r>
          </a:p>
          <a:p>
            <a:pPr lvl="2"/>
            <a:r>
              <a:rPr lang="hu-HU" dirty="0"/>
              <a:t>Sok=narancssárga, Kevés=Zöld</a:t>
            </a:r>
          </a:p>
          <a:p>
            <a:pPr lvl="2"/>
            <a:r>
              <a:rPr lang="hu-HU" dirty="0"/>
              <a:t>A szem színének milyenségét és erősségét a gének határozzák meg, ami fajták között eltérhet (Orosz kék)</a:t>
            </a:r>
          </a:p>
          <a:p>
            <a:r>
              <a:rPr lang="hu-HU" dirty="0"/>
              <a:t>A macskák látószöge nagyobb mint az emberé (180° helyett 200°)</a:t>
            </a:r>
          </a:p>
          <a:p>
            <a:r>
              <a:rPr lang="hu-HU" dirty="0"/>
              <a:t>A macskáknak nincs szükségük arra hogy folyamatosan pislogjanak</a:t>
            </a:r>
          </a:p>
          <a:p>
            <a:pPr lvl="1"/>
            <a:r>
              <a:rPr lang="hu-HU" dirty="0"/>
              <a:t>Eredményesebb vadászás (Lehet hunyorítás de az kommunikációs forma)</a:t>
            </a:r>
          </a:p>
          <a:p>
            <a:r>
              <a:rPr lang="hu-HU" dirty="0"/>
              <a:t>A macskáknak nem 2 hanem 3 szemhéjuk van</a:t>
            </a:r>
          </a:p>
          <a:p>
            <a:r>
              <a:rPr lang="hu-HU" dirty="0"/>
              <a:t>Függőlegesen hasított a pupilla, nem pedig kerek</a:t>
            </a:r>
          </a:p>
          <a:p>
            <a:pPr lvl="1"/>
            <a:r>
              <a:rPr lang="hu-HU" dirty="0"/>
              <a:t>jobban alkalmazkodnak az esti életmódhoz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8424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F12D58-1723-BC4D-FD10-D6515625F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076" y="1152777"/>
            <a:ext cx="8761413" cy="706964"/>
          </a:xfrm>
        </p:spPr>
        <p:txBody>
          <a:bodyPr/>
          <a:lstStyle/>
          <a:p>
            <a:r>
              <a:rPr lang="hu-HU" dirty="0"/>
              <a:t>3A/3 Érzékszervek/Kommunikáció 3A/3b Szaglás Ízlelés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DE4D332-59E3-40DD-1083-A823CED85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825580"/>
          </a:xfrm>
        </p:spPr>
        <p:txBody>
          <a:bodyPr/>
          <a:lstStyle/>
          <a:p>
            <a:r>
              <a:rPr lang="hu-HU" dirty="0"/>
              <a:t>A macskák szagló idegei közel sem olyan érzékenyek mint más emlősöké</a:t>
            </a:r>
          </a:p>
          <a:p>
            <a:pPr lvl="1"/>
            <a:r>
              <a:rPr lang="hu-HU" dirty="0"/>
              <a:t>Ezért a vadászat során nem csak erre támaszkodnak </a:t>
            </a:r>
          </a:p>
          <a:p>
            <a:r>
              <a:rPr lang="hu-HU" dirty="0"/>
              <a:t>De rengeteg szagot amit az ember szeret ők nem szeretnek</a:t>
            </a:r>
          </a:p>
          <a:p>
            <a:r>
              <a:rPr lang="hu-HU" dirty="0"/>
              <a:t>De rengeteg viszont pont fordítva történik meg</a:t>
            </a:r>
          </a:p>
          <a:p>
            <a:pPr lvl="1"/>
            <a:r>
              <a:rPr lang="hu-HU" dirty="0"/>
              <a:t>Macskamenta és Macskagyökér</a:t>
            </a:r>
          </a:p>
          <a:p>
            <a:r>
              <a:rPr lang="hu-HU" dirty="0"/>
              <a:t>A macska nyelve hosszan előre elvékonyodó, felületén reszelő papillákkal</a:t>
            </a:r>
          </a:p>
          <a:p>
            <a:pPr lvl="1"/>
            <a:r>
              <a:rPr lang="hu-HU" dirty="0"/>
              <a:t>Tisztára tudja nyalni magát, vagy leszedni a húst a csontról </a:t>
            </a:r>
          </a:p>
          <a:p>
            <a:r>
              <a:rPr lang="hu-HU" dirty="0"/>
              <a:t>A száj hátsó részében ízelőbimbók vannak.</a:t>
            </a:r>
          </a:p>
          <a:p>
            <a:pPr lvl="1"/>
            <a:r>
              <a:rPr lang="hu-HU" dirty="0"/>
              <a:t>Savasság, Édes, Keserű, Sós</a:t>
            </a:r>
          </a:p>
        </p:txBody>
      </p:sp>
    </p:spTree>
    <p:extLst>
      <p:ext uri="{BB962C8B-B14F-4D97-AF65-F5344CB8AC3E}">
        <p14:creationId xmlns:p14="http://schemas.microsoft.com/office/powerpoint/2010/main" val="3985226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0EF3BC-ED29-B986-812E-A787F0307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74" y="964241"/>
            <a:ext cx="8761413" cy="706964"/>
          </a:xfrm>
        </p:spPr>
        <p:txBody>
          <a:bodyPr/>
          <a:lstStyle/>
          <a:p>
            <a:br>
              <a:rPr lang="hu-HU" dirty="0"/>
            </a:br>
            <a:r>
              <a:rPr lang="hu-HU" dirty="0"/>
              <a:t>3A/3 Érzékszervek/Kommunikáció 3A/3d Farok 1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44916A-17A5-5AC6-FD08-AE17F058B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02" y="2281288"/>
            <a:ext cx="11415860" cy="4402316"/>
          </a:xfrm>
        </p:spPr>
        <p:txBody>
          <a:bodyPr>
            <a:normAutofit/>
          </a:bodyPr>
          <a:lstStyle/>
          <a:p>
            <a:r>
              <a:rPr lang="hu-HU" dirty="0"/>
              <a:t>A macskáknak van csont a farkában</a:t>
            </a:r>
          </a:p>
          <a:p>
            <a:pPr lvl="1"/>
            <a:r>
              <a:rPr lang="hu-HU" dirty="0"/>
              <a:t>A testük összes csontjának 10%</a:t>
            </a:r>
          </a:p>
          <a:p>
            <a:r>
              <a:rPr lang="hu-HU" dirty="0"/>
              <a:t>Az egyik legbonyolultabb és legfontosabb kommunikációs eszközük</a:t>
            </a:r>
          </a:p>
          <a:p>
            <a:r>
              <a:rPr lang="hu-HU" dirty="0"/>
              <a:t>Összesen egy macskatartó az alvási pozíciókban tanúsítottokat is beleértve </a:t>
            </a:r>
          </a:p>
          <a:p>
            <a:pPr lvl="1"/>
            <a:r>
              <a:rPr lang="hu-HU" dirty="0"/>
              <a:t>13 különböztet meg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4287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64CCC7-1F44-8553-851A-EA8C5BEC1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3A/3 Érzékszervek/Kommunikáció 3A/3d Farok 2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213A186-E08F-A2CE-E6CB-CEF3ADE63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2" y="2366128"/>
            <a:ext cx="10444899" cy="4336330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Farokkal való kommunikáció megértéséhez meg kell tudnunk bizonyos pozíciókat különböztetni</a:t>
            </a:r>
          </a:p>
          <a:p>
            <a:pPr lvl="1"/>
            <a:r>
              <a:rPr lang="hu-HU" dirty="0"/>
              <a:t>1 Felálló Farok</a:t>
            </a:r>
          </a:p>
          <a:p>
            <a:pPr lvl="1"/>
            <a:r>
              <a:rPr lang="hu-HU" dirty="0"/>
              <a:t>2 Végig simogatnak a farkukkal </a:t>
            </a:r>
          </a:p>
          <a:p>
            <a:pPr lvl="1"/>
            <a:r>
              <a:rPr lang="hu-HU" dirty="0"/>
              <a:t>3 Remegő farok</a:t>
            </a:r>
          </a:p>
          <a:p>
            <a:pPr lvl="1"/>
            <a:r>
              <a:rPr lang="hu-HU" dirty="0"/>
              <a:t>4 „Felfújt farok”</a:t>
            </a:r>
          </a:p>
          <a:p>
            <a:pPr lvl="1"/>
            <a:r>
              <a:rPr lang="hu-HU" dirty="0"/>
              <a:t>5 Lelógó pozíciók </a:t>
            </a:r>
          </a:p>
          <a:p>
            <a:pPr lvl="1"/>
            <a:r>
              <a:rPr lang="hu-HU" dirty="0"/>
              <a:t>6 A farok végének dobálása </a:t>
            </a:r>
          </a:p>
          <a:p>
            <a:pPr lvl="1"/>
            <a:r>
              <a:rPr lang="hu-HU" dirty="0"/>
              <a:t>7 A teljes farok fel le dobálása</a:t>
            </a:r>
          </a:p>
          <a:p>
            <a:pPr lvl="1"/>
            <a:r>
              <a:rPr lang="hu-HU" dirty="0"/>
              <a:t>8 Kérdőjel</a:t>
            </a:r>
          </a:p>
          <a:p>
            <a:pPr lvl="1"/>
            <a:r>
              <a:rPr lang="hu-HU" dirty="0"/>
              <a:t>9 Alvás közbeni farok vég mozgatás </a:t>
            </a:r>
          </a:p>
          <a:p>
            <a:pPr lvl="1"/>
            <a:r>
              <a:rPr lang="hu-HU" dirty="0"/>
              <a:t>10 45° farok tartás felfelé</a:t>
            </a:r>
          </a:p>
          <a:p>
            <a:pPr lvl="1"/>
            <a:r>
              <a:rPr lang="hu-HU" dirty="0"/>
              <a:t>11 Farok behúzása a test mellé</a:t>
            </a:r>
          </a:p>
          <a:p>
            <a:pPr lvl="1"/>
            <a:r>
              <a:rPr lang="hu-HU" dirty="0"/>
              <a:t>12 Görbülettel lelógó farok </a:t>
            </a:r>
          </a:p>
          <a:p>
            <a:pPr lvl="1"/>
            <a:r>
              <a:rPr lang="hu-HU" dirty="0"/>
              <a:t>13 A farok jobbra ballra mozgatása a földön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7B05E14-336F-CD6D-ADD5-AE538EFE1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328" y="3140569"/>
            <a:ext cx="5727210" cy="35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89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DF46EC-EFF9-0574-B7DA-4220FC468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3A/3 Érzékszervek/Kommunikáció 3A/3e Hangok/Beszéd 1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E44C04C-4C7A-D002-7980-185881505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56701"/>
            <a:ext cx="8825659" cy="4501299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 macskák másik fontos kommunikációs fajtája a hangadás</a:t>
            </a:r>
          </a:p>
          <a:p>
            <a:r>
              <a:rPr lang="hu-HU" dirty="0"/>
              <a:t>A macskák eredetileg a nyávogást mint hangadási fajtát és formát az emberekkel való kommunikáció miatt fejlesztette ki</a:t>
            </a:r>
          </a:p>
          <a:p>
            <a:r>
              <a:rPr lang="hu-HU" dirty="0"/>
              <a:t>9 fajtát tudunk megkülönböztetni</a:t>
            </a:r>
          </a:p>
          <a:p>
            <a:pPr lvl="1"/>
            <a:r>
              <a:rPr lang="hu-HU" dirty="0"/>
              <a:t>1 Chattering/Kattogás</a:t>
            </a:r>
          </a:p>
          <a:p>
            <a:pPr lvl="1"/>
            <a:r>
              <a:rPr lang="hu-HU" dirty="0"/>
              <a:t>2 Dorombolást/Purring</a:t>
            </a:r>
          </a:p>
          <a:p>
            <a:pPr lvl="1"/>
            <a:r>
              <a:rPr lang="hu-HU" dirty="0"/>
              <a:t>3 Walling</a:t>
            </a:r>
          </a:p>
          <a:p>
            <a:pPr lvl="1"/>
            <a:r>
              <a:rPr lang="hu-HU" dirty="0"/>
              <a:t>4 Hissing/Fújást</a:t>
            </a:r>
          </a:p>
          <a:p>
            <a:pPr lvl="1"/>
            <a:r>
              <a:rPr lang="hu-HU" dirty="0"/>
              <a:t>5 Chirping/Trilling/Dalolás/Csiripelés</a:t>
            </a:r>
          </a:p>
          <a:p>
            <a:pPr lvl="1"/>
            <a:r>
              <a:rPr lang="hu-HU" dirty="0"/>
              <a:t>6 Nyávogás</a:t>
            </a:r>
          </a:p>
          <a:p>
            <a:pPr lvl="1"/>
            <a:r>
              <a:rPr lang="hu-HU" dirty="0"/>
              <a:t>7 Yowling/Vonítás</a:t>
            </a:r>
          </a:p>
          <a:p>
            <a:pPr lvl="1"/>
            <a:r>
              <a:rPr lang="hu-HU" dirty="0"/>
              <a:t>8 Growling/Morgás</a:t>
            </a:r>
          </a:p>
          <a:p>
            <a:pPr lvl="1"/>
            <a:r>
              <a:rPr lang="hu-HU" dirty="0"/>
              <a:t>9 Screaming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7349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97CC20-DBE3-8598-BE07-98DC26F92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3A/3 Érzékszervek/Kommunikáció 3A/3e Hangok/Beszéd 2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B28F3ED-5735-EE7A-525E-36326363B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 Chattering/Kattogás</a:t>
            </a:r>
          </a:p>
          <a:p>
            <a:pPr lvl="1"/>
            <a:r>
              <a:rPr lang="hu-HU" dirty="0"/>
              <a:t>Mindig vizuális inger váltja ki belőle</a:t>
            </a:r>
          </a:p>
          <a:p>
            <a:pPr lvl="2"/>
            <a:r>
              <a:rPr lang="hu-HU" dirty="0"/>
              <a:t>Lehulló falevél, madár</a:t>
            </a:r>
          </a:p>
          <a:p>
            <a:pPr lvl="1"/>
            <a:r>
              <a:rPr lang="hu-HU" dirty="0"/>
              <a:t>Párosul hozzá a szem pupillának kikerekedése</a:t>
            </a:r>
          </a:p>
          <a:p>
            <a:pPr lvl="1"/>
            <a:r>
              <a:rPr lang="hu-HU" dirty="0"/>
              <a:t>Az előre néző és hajló fülek</a:t>
            </a:r>
          </a:p>
          <a:p>
            <a:pPr lvl="1"/>
            <a:r>
              <a:rPr lang="hu-HU" dirty="0"/>
              <a:t>A hangot a frusztráltság váltja ki belőlük</a:t>
            </a:r>
          </a:p>
          <a:p>
            <a:pPr lvl="2"/>
            <a:r>
              <a:rPr lang="hu-HU" dirty="0"/>
              <a:t>Üvegen másik oldalán van a madárka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https://www.youtube.com/watch?v=KyEFxIVabOs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276C4D2-9076-BFF0-D2CE-E322FC933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161" y="4211187"/>
            <a:ext cx="3905839" cy="264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43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D8EDB-5680-B202-5509-C29CB97D0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235332-640D-5C11-FB0E-A6348A7E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3A/3 Érzékszervek/Kommunikáció 3A/3e Hangok/Beszéd 3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5B3F69-AD95-F66A-56E1-326388DE9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10468295" cy="3995263"/>
          </a:xfrm>
        </p:spPr>
        <p:txBody>
          <a:bodyPr>
            <a:normAutofit lnSpcReduction="10000"/>
          </a:bodyPr>
          <a:lstStyle/>
          <a:p>
            <a:r>
              <a:rPr lang="hu-HU" dirty="0"/>
              <a:t>2 Dorombolást/Purring</a:t>
            </a:r>
          </a:p>
          <a:p>
            <a:pPr lvl="1"/>
            <a:r>
              <a:rPr lang="hu-HU" dirty="0"/>
              <a:t>Alacsony frekvenciájú hang (27-44 hertz) </a:t>
            </a:r>
          </a:p>
          <a:p>
            <a:pPr lvl="1"/>
            <a:r>
              <a:rPr lang="hu-HU" dirty="0"/>
              <a:t>Egyszerűnek tűnik de a tudomány sem tárta fel ezt még teljesen </a:t>
            </a:r>
          </a:p>
          <a:p>
            <a:pPr lvl="1"/>
            <a:r>
              <a:rPr lang="hu-HU" dirty="0"/>
              <a:t>A nagy általánosságban=boldog, elégedett, biztonságban van</a:t>
            </a:r>
          </a:p>
          <a:p>
            <a:pPr lvl="1"/>
            <a:r>
              <a:rPr lang="hu-HU" dirty="0"/>
              <a:t>Akkor is előfordul amikor az anyamacska szoptatja a kicsinyéit</a:t>
            </a:r>
          </a:p>
          <a:p>
            <a:pPr lvl="1"/>
            <a:r>
              <a:rPr lang="hu-HU" dirty="0"/>
              <a:t>De lehet – is: Pl állatorvosnál vagy autóban való utazáskor</a:t>
            </a:r>
          </a:p>
          <a:p>
            <a:pPr lvl="2"/>
            <a:r>
              <a:rPr lang="hu-HU" dirty="0"/>
              <a:t>Önnyugtatás ha beteg vagy szorong</a:t>
            </a:r>
          </a:p>
          <a:p>
            <a:pPr lvl="2"/>
            <a:r>
              <a:rPr lang="hu-HU" dirty="0"/>
              <a:t>A macska ezzel magát is gyógyítja</a:t>
            </a:r>
          </a:p>
          <a:p>
            <a:pPr lvl="3"/>
            <a:r>
              <a:rPr lang="hu-HU" dirty="0"/>
              <a:t>Sérüléseket, Inakat  </a:t>
            </a:r>
          </a:p>
          <a:p>
            <a:pPr lvl="1"/>
            <a:r>
              <a:rPr lang="hu-HU" dirty="0"/>
              <a:t>Vadmacskák is képesek dorombolni-&gt; Tudományok kimutatták hogy a macskák csontnövekedését/erősségét is elősegíti </a:t>
            </a:r>
          </a:p>
          <a:p>
            <a:pPr lvl="1"/>
            <a:r>
              <a:rPr lang="hu-HU" dirty="0"/>
              <a:t>Űrrepüléshez hasonló rezgést kiváltó eszközöket javasoltak</a:t>
            </a:r>
          </a:p>
          <a:p>
            <a:pPr lvl="2"/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0555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8538E0-672F-264B-FCF2-91609345D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3A/3 Érzékszervek/Kommunikáció</a:t>
            </a:r>
            <a:br>
              <a:rPr lang="hu-HU" dirty="0"/>
            </a:br>
            <a:r>
              <a:rPr lang="hu-HU" dirty="0"/>
              <a:t>3A/3f Alvási pozíció 1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E251AC5-5BE2-68A1-2844-425E6372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5521" y="2622354"/>
            <a:ext cx="8825659" cy="3416300"/>
          </a:xfrm>
        </p:spPr>
        <p:txBody>
          <a:bodyPr/>
          <a:lstStyle/>
          <a:p>
            <a:r>
              <a:rPr lang="hu-HU" dirty="0"/>
              <a:t>A macska rengeteg pozícióban képes aludni</a:t>
            </a:r>
          </a:p>
          <a:p>
            <a:pPr lvl="1"/>
            <a:r>
              <a:rPr lang="hu-HU" dirty="0"/>
              <a:t>Ezek közül van ami a </a:t>
            </a:r>
          </a:p>
          <a:p>
            <a:pPr lvl="2"/>
            <a:r>
              <a:rPr lang="hu-HU" dirty="0"/>
              <a:t>védelmet biztosítja</a:t>
            </a:r>
          </a:p>
          <a:p>
            <a:pPr lvl="2"/>
            <a:r>
              <a:rPr lang="hu-HU" dirty="0"/>
              <a:t>van ami a hő megőrzésben segít</a:t>
            </a:r>
          </a:p>
          <a:p>
            <a:pPr lvl="2"/>
            <a:r>
              <a:rPr lang="hu-HU" dirty="0"/>
              <a:t>van ami a relaxációt és nyugalmat biztosít</a:t>
            </a:r>
          </a:p>
          <a:p>
            <a:pPr lvl="1"/>
            <a:r>
              <a:rPr lang="hu-HU" dirty="0"/>
              <a:t>A házimacskák ősei barlangban és fedett helyeken szerettek a legjobban aludni</a:t>
            </a:r>
          </a:p>
          <a:p>
            <a:pPr lvl="2"/>
            <a:r>
              <a:rPr lang="hu-HU" dirty="0"/>
              <a:t>(Doboz ma)</a:t>
            </a:r>
          </a:p>
          <a:p>
            <a:pPr lvl="2"/>
            <a:r>
              <a:rPr lang="hu-HU" dirty="0"/>
              <a:t>Kéz közelít feléjük a fejük felől 	</a:t>
            </a:r>
          </a:p>
        </p:txBody>
      </p:sp>
      <p:pic>
        <p:nvPicPr>
          <p:cNvPr id="2050" name="Picture 2" descr="The amazing Jazz&amp;Gigi">
            <a:extLst>
              <a:ext uri="{FF2B5EF4-FFF2-40B4-BE49-F238E27FC236}">
                <a16:creationId xmlns:a16="http://schemas.microsoft.com/office/drawing/2014/main" id="{EF6AAC6A-E021-0965-344E-EE0D932F3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138" y="2299783"/>
            <a:ext cx="3431862" cy="455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239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9B8EA0-3BE9-2DCB-B1BB-30BCFEA3F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3A/3 Érzékszervek/Kommunikáció</a:t>
            </a:r>
            <a:br>
              <a:rPr lang="hu-HU" dirty="0"/>
            </a:br>
            <a:r>
              <a:rPr lang="hu-HU" dirty="0"/>
              <a:t>3A/3f Alvási pozíció 2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7579E6-0290-4520-704C-E4D3DDBFA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28421"/>
            <a:ext cx="8825659" cy="4430597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Alvási pozíciók a következők: </a:t>
            </a:r>
          </a:p>
          <a:p>
            <a:pPr lvl="1"/>
            <a:r>
              <a:rPr lang="hu-HU" dirty="0"/>
              <a:t>A Luna esetében mind a 9 megfigyelhető</a:t>
            </a:r>
          </a:p>
          <a:p>
            <a:pPr lvl="1"/>
            <a:r>
              <a:rPr lang="hu-HU" dirty="0"/>
              <a:t>Folti esetében mind a 9 megfigyelhető</a:t>
            </a:r>
          </a:p>
          <a:p>
            <a:pPr lvl="1"/>
            <a:r>
              <a:rPr lang="hu-HU" dirty="0"/>
              <a:t>1 Összegömbölyödött </a:t>
            </a:r>
          </a:p>
          <a:p>
            <a:pPr lvl="1"/>
            <a:r>
              <a:rPr lang="hu-HU" dirty="0"/>
              <a:t>2 Dobozban</a:t>
            </a:r>
          </a:p>
          <a:p>
            <a:pPr lvl="1"/>
            <a:r>
              <a:rPr lang="hu-HU" dirty="0"/>
              <a:t>3 Pocak felfelé néz</a:t>
            </a:r>
          </a:p>
          <a:p>
            <a:pPr lvl="1"/>
            <a:r>
              <a:rPr lang="hu-HU" dirty="0"/>
              <a:t>4 Oldalán</a:t>
            </a:r>
          </a:p>
          <a:p>
            <a:pPr lvl="1"/>
            <a:r>
              <a:rPr lang="hu-HU" dirty="0"/>
              <a:t>5 Hunyorítás/Kicsit nyitott szem</a:t>
            </a:r>
          </a:p>
          <a:p>
            <a:pPr lvl="1"/>
            <a:r>
              <a:rPr lang="hu-HU" dirty="0"/>
              <a:t>6 Cipó</a:t>
            </a:r>
          </a:p>
          <a:p>
            <a:pPr lvl="1"/>
            <a:r>
              <a:rPr lang="hu-HU" dirty="0"/>
              <a:t>7 Mancsok a szeme vagy arca előtt/arcán </a:t>
            </a:r>
          </a:p>
          <a:p>
            <a:pPr lvl="1"/>
            <a:r>
              <a:rPr lang="hu-HU" dirty="0"/>
              <a:t>8 </a:t>
            </a:r>
            <a:r>
              <a:rPr lang="hu-HU" dirty="0" err="1"/>
              <a:t>Sín+Cipó</a:t>
            </a:r>
            <a:endParaRPr lang="hu-HU" dirty="0"/>
          </a:p>
          <a:p>
            <a:pPr lvl="1"/>
            <a:r>
              <a:rPr lang="hu-HU" dirty="0"/>
              <a:t>9 Kicsavarodott</a:t>
            </a:r>
          </a:p>
        </p:txBody>
      </p:sp>
    </p:spTree>
    <p:extLst>
      <p:ext uri="{BB962C8B-B14F-4D97-AF65-F5344CB8AC3E}">
        <p14:creationId xmlns:p14="http://schemas.microsoft.com/office/powerpoint/2010/main" val="2720756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AFCEE4-D782-E3E2-F0B1-EB71289F2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426155"/>
            <a:ext cx="8761413" cy="706964"/>
          </a:xfrm>
        </p:spPr>
        <p:txBody>
          <a:bodyPr/>
          <a:lstStyle/>
          <a:p>
            <a:r>
              <a:rPr lang="hu-HU" dirty="0"/>
              <a:t>3A/4 Belsőszervek 	 </a:t>
            </a:r>
            <a:br>
              <a:rPr lang="hu-HU" dirty="0"/>
            </a:br>
            <a:r>
              <a:rPr lang="hu-HU" dirty="0"/>
              <a:t>3A/4a Keringés és a Légzés 1</a:t>
            </a:r>
            <a:br>
              <a:rPr lang="hu-HU" dirty="0"/>
            </a:b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5A8A50F-CF18-746E-AB89-055B40E57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 Légzés</a:t>
            </a:r>
          </a:p>
          <a:p>
            <a:pPr lvl="1"/>
            <a:r>
              <a:rPr lang="hu-HU" dirty="0"/>
              <a:t>A macskák csak úgy mint az ember a száján és az orrán veszi a levegőt</a:t>
            </a:r>
          </a:p>
          <a:p>
            <a:pPr lvl="1"/>
            <a:r>
              <a:rPr lang="hu-HU" dirty="0"/>
              <a:t>A légcső lefedését nyeléskor az epiglottis végzi</a:t>
            </a:r>
          </a:p>
          <a:p>
            <a:pPr lvl="1"/>
            <a:r>
              <a:rPr lang="hu-HU" dirty="0"/>
              <a:t>A macskában a hörgők és a hörgőcső ugyan úgy jelen vannak</a:t>
            </a:r>
          </a:p>
          <a:p>
            <a:pPr lvl="1"/>
            <a:r>
              <a:rPr lang="hu-HU" dirty="0"/>
              <a:t>Tüdő itt is elválik a többi belsőszervtől-&gt; Diafragma</a:t>
            </a:r>
          </a:p>
          <a:p>
            <a:pPr lvl="2"/>
            <a:r>
              <a:rPr lang="hu-HU" dirty="0"/>
              <a:t>Bordaközi izmokban működik </a:t>
            </a:r>
          </a:p>
          <a:p>
            <a:pPr lvl="3"/>
            <a:r>
              <a:rPr lang="hu-HU" dirty="0"/>
              <a:t>Ha ez sérül-&gt;Rekeszizomsérv</a:t>
            </a:r>
          </a:p>
          <a:p>
            <a:pPr lvl="3"/>
            <a:r>
              <a:rPr lang="hu-HU" dirty="0"/>
              <a:t>A többi hasi szerv bejut a tüdőbe ami így összeomlik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2D13CF1-F4AD-8E46-51A2-0AC49E680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105" y="3218007"/>
            <a:ext cx="2914895" cy="363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7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047FF3-3266-9BDE-05AE-2505556D9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912114" cy="706964"/>
          </a:xfrm>
        </p:spPr>
        <p:txBody>
          <a:bodyPr/>
          <a:lstStyle/>
          <a:p>
            <a:r>
              <a:rPr lang="hu-HU" dirty="0"/>
              <a:t>1. Fejezet  1A/1 Faj Származása, Házasítása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15C3132-D7B3-DC60-46C1-1458DB0D1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03835"/>
            <a:ext cx="8825659" cy="4345757"/>
          </a:xfrm>
        </p:spPr>
        <p:txBody>
          <a:bodyPr>
            <a:normAutofit/>
          </a:bodyPr>
          <a:lstStyle/>
          <a:p>
            <a:r>
              <a:rPr lang="hu-HU" dirty="0"/>
              <a:t>Faj eredete 60 millió évre vezethető vissza (Carnivora rend  </a:t>
            </a:r>
            <a:r>
              <a:rPr lang="hu-HU" dirty="0" err="1"/>
              <a:t>Miacid</a:t>
            </a:r>
            <a:r>
              <a:rPr lang="hu-HU" dirty="0"/>
              <a:t> lény)</a:t>
            </a:r>
          </a:p>
          <a:p>
            <a:pPr lvl="1"/>
            <a:r>
              <a:rPr lang="hu-HU" dirty="0"/>
              <a:t>20cm nagyságú nyestre hasonlít </a:t>
            </a:r>
          </a:p>
          <a:p>
            <a:pPr lvl="1"/>
            <a:r>
              <a:rPr lang="hu-HU" dirty="0"/>
              <a:t>olló szerű fogakkal valószínűleg vegyes étrend</a:t>
            </a:r>
          </a:p>
          <a:p>
            <a:r>
              <a:rPr lang="hu-HU" dirty="0"/>
              <a:t>Az emberiség hajdanán rájöttünk más állatokkal élünk együtt-&gt; Megosztjuk velük a világot és az élelmet</a:t>
            </a:r>
          </a:p>
          <a:p>
            <a:pPr lvl="1"/>
            <a:r>
              <a:rPr lang="hu-HU" sz="1800" dirty="0"/>
              <a:t>Fal festmények-&gt; Vadászat</a:t>
            </a:r>
          </a:p>
          <a:p>
            <a:pPr lvl="1"/>
            <a:r>
              <a:rPr lang="hu-HU" sz="1800" dirty="0"/>
              <a:t>De ekkoriban teljesen idegennek hatott a velük kommunikáció gondolata</a:t>
            </a:r>
          </a:p>
          <a:p>
            <a:r>
              <a:rPr lang="hu-HU" dirty="0"/>
              <a:t>Kutya 14e évvel ezelőtt</a:t>
            </a:r>
          </a:p>
          <a:p>
            <a:pPr lvl="1"/>
            <a:r>
              <a:rPr lang="hu-HU" sz="1800" dirty="0"/>
              <a:t>Saját képre alakítás/Embertelen kihasználások (kivétel!)</a:t>
            </a:r>
          </a:p>
          <a:p>
            <a:pPr lvl="2"/>
            <a:r>
              <a:rPr lang="hu-HU" sz="1800" dirty="0"/>
              <a:t>Macska utolsóként jól járt</a:t>
            </a:r>
          </a:p>
          <a:p>
            <a:pPr lvl="3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372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1E5C5F-ECC1-9B33-AE9E-A6666D18D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3A/4 Belsőszervek 	 </a:t>
            </a:r>
            <a:br>
              <a:rPr lang="pt-BR" dirty="0"/>
            </a:br>
            <a:r>
              <a:rPr lang="pt-BR" dirty="0"/>
              <a:t>3A/4a Keringés és a Légzés </a:t>
            </a:r>
            <a:r>
              <a:rPr lang="hu-HU" dirty="0"/>
              <a:t>2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45D6CD-3E64-9018-32F0-D712DFA46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2 Keringés</a:t>
            </a:r>
          </a:p>
          <a:p>
            <a:pPr lvl="1"/>
            <a:r>
              <a:rPr lang="hu-HU" dirty="0"/>
              <a:t>Tagjai: Szív, Vérerek, Vér mint kötőszövet, nyírokrendszer, lép</a:t>
            </a:r>
          </a:p>
          <a:p>
            <a:pPr lvl="1"/>
            <a:r>
              <a:rPr lang="hu-HU" dirty="0"/>
              <a:t>Szív</a:t>
            </a:r>
          </a:p>
          <a:p>
            <a:pPr lvl="2"/>
            <a:r>
              <a:rPr lang="hu-HU" dirty="0"/>
              <a:t>A macska szívét is 4 részre oszthatjuk </a:t>
            </a:r>
          </a:p>
          <a:p>
            <a:pPr lvl="2"/>
            <a:r>
              <a:rPr lang="hu-HU" dirty="0"/>
              <a:t>A vér a tüdőn keresztül pumpálás hatására eljut a test többi pontjára</a:t>
            </a:r>
          </a:p>
          <a:p>
            <a:pPr lvl="2"/>
            <a:r>
              <a:rPr lang="hu-HU" dirty="0"/>
              <a:t>Nyugalmi pulzus 120</a:t>
            </a:r>
          </a:p>
          <a:p>
            <a:pPr lvl="2"/>
            <a:r>
              <a:rPr lang="hu-HU" dirty="0"/>
              <a:t>Évente hányatt dobban a macska szíve? </a:t>
            </a:r>
          </a:p>
          <a:p>
            <a:pPr lvl="3"/>
            <a:r>
              <a:rPr lang="hu-HU" dirty="0"/>
              <a:t>63 MILLIÓ</a:t>
            </a:r>
          </a:p>
          <a:p>
            <a:pPr lvl="1"/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74864C2-31D3-5822-690F-316A9B0F0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351" y="4475957"/>
            <a:ext cx="4253649" cy="2382043"/>
          </a:xfrm>
          <a:prstGeom prst="rect">
            <a:avLst/>
          </a:prstGeom>
        </p:spPr>
      </p:pic>
      <p:pic>
        <p:nvPicPr>
          <p:cNvPr id="1026" name="Picture 2" descr="Cat and dog anatomy | Veterinary Teaching Hospital | Washington State  University">
            <a:extLst>
              <a:ext uri="{FF2B5EF4-FFF2-40B4-BE49-F238E27FC236}">
                <a16:creationId xmlns:a16="http://schemas.microsoft.com/office/drawing/2014/main" id="{DBD58E45-D224-70BC-830F-ED5795077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682" y="2411224"/>
            <a:ext cx="2802903" cy="206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749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EB5185-6C2C-1529-5BBD-0BA0CECBE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797" y="890856"/>
            <a:ext cx="8761413" cy="706964"/>
          </a:xfrm>
        </p:spPr>
        <p:txBody>
          <a:bodyPr/>
          <a:lstStyle/>
          <a:p>
            <a:r>
              <a:rPr lang="pt-BR" dirty="0"/>
              <a:t>3A/4 Belsőszervek 	 </a:t>
            </a:r>
            <a:br>
              <a:rPr lang="pt-BR" dirty="0"/>
            </a:br>
            <a:r>
              <a:rPr lang="pt-BR" dirty="0"/>
              <a:t>3A/4a Keringés és a Légzés </a:t>
            </a:r>
            <a:r>
              <a:rPr lang="hu-HU" dirty="0"/>
              <a:t>3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BCE0B1C-7654-6A53-24A3-B09B4BFB7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14116"/>
          </a:xfrm>
        </p:spPr>
        <p:txBody>
          <a:bodyPr/>
          <a:lstStyle/>
          <a:p>
            <a:r>
              <a:rPr lang="hu-HU" dirty="0"/>
              <a:t>2 Keringés</a:t>
            </a:r>
          </a:p>
          <a:p>
            <a:pPr lvl="1"/>
            <a:r>
              <a:rPr lang="hu-HU" dirty="0"/>
              <a:t>Erek: Artériák, Hajszálerek, Vénák</a:t>
            </a:r>
          </a:p>
          <a:p>
            <a:pPr lvl="2"/>
            <a:r>
              <a:rPr lang="hu-HU" dirty="0"/>
              <a:t>Artéria: elviszi a vért</a:t>
            </a:r>
          </a:p>
          <a:p>
            <a:pPr lvl="2"/>
            <a:r>
              <a:rPr lang="hu-HU" dirty="0"/>
              <a:t>Véna: visszahozza a vért</a:t>
            </a:r>
          </a:p>
          <a:p>
            <a:pPr lvl="1"/>
            <a:r>
              <a:rPr lang="hu-HU" dirty="0"/>
              <a:t>Kapillárisoknál apró erek ahol az artériák véget érnek</a:t>
            </a:r>
          </a:p>
          <a:p>
            <a:pPr lvl="1"/>
            <a:r>
              <a:rPr lang="hu-HU" dirty="0"/>
              <a:t>A testben a sejtek kapcsolatban vannak a kapillárisokkal </a:t>
            </a:r>
          </a:p>
          <a:p>
            <a:pPr lvl="2"/>
            <a:r>
              <a:rPr lang="hu-HU" dirty="0"/>
              <a:t>Oxigén és salakanyag csere</a:t>
            </a:r>
          </a:p>
          <a:p>
            <a:pPr lvl="1"/>
            <a:r>
              <a:rPr lang="hu-HU" dirty="0"/>
              <a:t>Legnagyobb véna a koponya és a farok</a:t>
            </a:r>
          </a:p>
          <a:p>
            <a:pPr lvl="1"/>
            <a:r>
              <a:rPr lang="hu-HU" dirty="0"/>
              <a:t>Legnagyobb ütőér az aorta</a:t>
            </a:r>
          </a:p>
          <a:p>
            <a:pPr lvl="1"/>
            <a:r>
              <a:rPr lang="hu-HU" dirty="0"/>
              <a:t>Az oxigén hiányos vér vissza kerül a szívbe-&gt;Tüdő(Pulmonális artéria)-&gt;Szív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C3AF0AF-9951-ACD0-A62B-3B4859927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293" y="2358815"/>
            <a:ext cx="4267835" cy="325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26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A1FF77-5045-4DF4-F6E2-68F04DC24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3A/4 Belsőszervek 	 </a:t>
            </a:r>
            <a:br>
              <a:rPr lang="pt-BR" dirty="0"/>
            </a:br>
            <a:r>
              <a:rPr lang="pt-BR" dirty="0"/>
              <a:t>3A/4a Keringés és a Légzés </a:t>
            </a:r>
            <a:r>
              <a:rPr lang="hu-HU" dirty="0"/>
              <a:t>4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3DD8DBD-0D08-0623-4373-422D6F499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498103"/>
            <a:ext cx="9761285" cy="4062953"/>
          </a:xfrm>
        </p:spPr>
        <p:txBody>
          <a:bodyPr>
            <a:normAutofit lnSpcReduction="10000"/>
          </a:bodyPr>
          <a:lstStyle/>
          <a:p>
            <a:r>
              <a:rPr lang="hu-HU" dirty="0"/>
              <a:t>Keringés 2</a:t>
            </a:r>
          </a:p>
          <a:p>
            <a:pPr lvl="1"/>
            <a:r>
              <a:rPr lang="hu-HU" dirty="0"/>
              <a:t>A vér egy vörös kötőszövet.</a:t>
            </a:r>
          </a:p>
          <a:p>
            <a:pPr lvl="2"/>
            <a:r>
              <a:rPr lang="hu-HU" dirty="0"/>
              <a:t>Színét a hemoglobinok (vastartalmú vörösvérsejtek (nem test) adják)</a:t>
            </a:r>
          </a:p>
          <a:p>
            <a:pPr lvl="2"/>
            <a:r>
              <a:rPr lang="hu-HU" dirty="0"/>
              <a:t>A test védekező rendszere a fehérvértestek</a:t>
            </a:r>
          </a:p>
          <a:p>
            <a:pPr lvl="3"/>
            <a:r>
              <a:rPr lang="hu-HU" dirty="0"/>
              <a:t>A nyirokrendszer a fehérvértestek „sztrádája”</a:t>
            </a:r>
          </a:p>
          <a:p>
            <a:pPr lvl="4"/>
            <a:r>
              <a:rPr lang="hu-HU" dirty="0"/>
              <a:t>A nyirokrendszer visszatéríti a szívbe a kiszivárgó folyadékokat (Nyirokcsomó szűri a folyadékot</a:t>
            </a:r>
          </a:p>
          <a:p>
            <a:pPr lvl="2"/>
            <a:r>
              <a:rPr lang="hu-HU" dirty="0"/>
              <a:t>Csak úgy mint az emberben bennük is vannak vérlemezkék</a:t>
            </a:r>
          </a:p>
          <a:p>
            <a:pPr lvl="3"/>
            <a:r>
              <a:rPr lang="hu-HU" dirty="0"/>
              <a:t>Feladatuk a véralvadás és a sebeken a varr létrehozása</a:t>
            </a:r>
          </a:p>
          <a:p>
            <a:pPr lvl="1"/>
            <a:r>
              <a:rPr lang="hu-HU" dirty="0"/>
              <a:t>Lép</a:t>
            </a:r>
          </a:p>
          <a:p>
            <a:pPr lvl="2"/>
            <a:r>
              <a:rPr lang="hu-HU" dirty="0"/>
              <a:t>Vörösvérsejteket elpusztítja (időseket) </a:t>
            </a:r>
          </a:p>
          <a:p>
            <a:pPr lvl="2"/>
            <a:r>
              <a:rPr lang="hu-HU" dirty="0"/>
              <a:t>Szűrő feladat</a:t>
            </a:r>
          </a:p>
          <a:p>
            <a:pPr lvl="2"/>
            <a:r>
              <a:rPr lang="hu-HU" dirty="0"/>
              <a:t>Fehérvértest termelés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0D9F20B-E256-56A0-6A83-6E0D1D446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841" y="4638491"/>
            <a:ext cx="2963159" cy="22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35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226AC0-F13E-D046-56F6-770E99333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076" y="1218766"/>
            <a:ext cx="8761413" cy="706964"/>
          </a:xfrm>
        </p:spPr>
        <p:txBody>
          <a:bodyPr/>
          <a:lstStyle/>
          <a:p>
            <a:r>
              <a:rPr lang="hu-HU" dirty="0"/>
              <a:t>3A/4 Belsőszervek </a:t>
            </a:r>
            <a:br>
              <a:rPr lang="hu-HU" dirty="0"/>
            </a:br>
            <a:r>
              <a:rPr lang="hu-HU" dirty="0"/>
              <a:t>3A/4b Kiválasztás Emésztés 1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3CC3B85-3A9A-9F38-C7E7-1BDA8417A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 Emésztés</a:t>
            </a:r>
          </a:p>
          <a:p>
            <a:pPr lvl="1"/>
            <a:r>
              <a:rPr lang="hu-HU" dirty="0"/>
              <a:t>Részei: Ajak + Fogak + nyelv + száj-&gt;Nyelőcső-&gt;Gyomor-&gt;Vékonybél-&gt;Vastagbél</a:t>
            </a:r>
          </a:p>
          <a:p>
            <a:pPr lvl="1"/>
            <a:r>
              <a:rPr lang="hu-HU" dirty="0"/>
              <a:t>Részt vesznek még benne: Nyálmirigyek, Hasnyálmirigy, Máj</a:t>
            </a:r>
          </a:p>
          <a:p>
            <a:pPr lvl="1"/>
            <a:r>
              <a:rPr lang="hu-HU" dirty="0"/>
              <a:t>A macska emésztése a szájban kezdődik</a:t>
            </a:r>
          </a:p>
          <a:p>
            <a:pPr lvl="1"/>
            <a:r>
              <a:rPr lang="hu-HU" dirty="0"/>
              <a:t>Az érdes durva felületű nyelve segít a húst leszedni a csontról</a:t>
            </a:r>
          </a:p>
          <a:p>
            <a:pPr lvl="2"/>
            <a:r>
              <a:rPr lang="hu-HU" dirty="0"/>
              <a:t>Segít felszívni a folyadékot is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5400611-A3E6-3B63-E5DD-B116272D9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757" y="3785473"/>
            <a:ext cx="3274243" cy="306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42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AA3A49-B114-9B35-0F17-28EA93A1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375" y="953158"/>
            <a:ext cx="8761413" cy="706964"/>
          </a:xfrm>
        </p:spPr>
        <p:txBody>
          <a:bodyPr/>
          <a:lstStyle/>
          <a:p>
            <a:r>
              <a:rPr lang="hu-HU" dirty="0"/>
              <a:t>3A/4 Belsőszervek </a:t>
            </a:r>
            <a:br>
              <a:rPr lang="hu-HU" dirty="0"/>
            </a:br>
            <a:r>
              <a:rPr lang="hu-HU" dirty="0"/>
              <a:t>3A/4b Kiválasztás Emésztés 2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56BEA2B-B157-A69F-A626-C618C045D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383" y="2603500"/>
            <a:ext cx="8825659" cy="4254500"/>
          </a:xfrm>
        </p:spPr>
        <p:txBody>
          <a:bodyPr/>
          <a:lstStyle/>
          <a:p>
            <a:r>
              <a:rPr lang="hu-HU" sz="2000" dirty="0"/>
              <a:t>1 Emésztés</a:t>
            </a:r>
          </a:p>
          <a:p>
            <a:pPr lvl="1"/>
            <a:r>
              <a:rPr lang="hu-HU" sz="1800" dirty="0"/>
              <a:t>Fogak</a:t>
            </a:r>
          </a:p>
          <a:p>
            <a:pPr lvl="2"/>
            <a:r>
              <a:rPr lang="hu-HU" sz="1600" dirty="0"/>
              <a:t>A macskának 30 marandó foga van</a:t>
            </a:r>
          </a:p>
          <a:p>
            <a:pPr lvl="3"/>
            <a:r>
              <a:rPr lang="hu-HU" sz="1400" dirty="0"/>
              <a:t>12 metsző</a:t>
            </a:r>
          </a:p>
          <a:p>
            <a:pPr lvl="3"/>
            <a:r>
              <a:rPr lang="hu-HU" sz="1400" dirty="0"/>
              <a:t>4 szemfog</a:t>
            </a:r>
          </a:p>
          <a:p>
            <a:pPr lvl="3"/>
            <a:r>
              <a:rPr lang="hu-HU" sz="1400" dirty="0"/>
              <a:t>10 Kisőrlő</a:t>
            </a:r>
          </a:p>
          <a:p>
            <a:pPr lvl="3"/>
            <a:r>
              <a:rPr lang="hu-HU" sz="1400" dirty="0"/>
              <a:t> 4 Őrlő</a:t>
            </a:r>
          </a:p>
          <a:p>
            <a:pPr lvl="2"/>
            <a:r>
              <a:rPr lang="hu-HU" sz="1600" dirty="0"/>
              <a:t>Ebből az elején 26 tejfog ami kihullik (5-7 hónapos)</a:t>
            </a:r>
          </a:p>
          <a:p>
            <a:pPr lvl="2"/>
            <a:r>
              <a:rPr lang="hu-HU" sz="1600" dirty="0"/>
              <a:t>Zománc fedi őket (vékony)</a:t>
            </a:r>
          </a:p>
          <a:p>
            <a:pPr lvl="2"/>
            <a:r>
              <a:rPr lang="hu-HU" sz="1600" dirty="0"/>
              <a:t>A fogakat gyökér rögzíti (sekélyek)</a:t>
            </a:r>
          </a:p>
          <a:p>
            <a:pPr lvl="2"/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94C06B9-0362-7F7E-2843-FC6FDBFDB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245" y="3572889"/>
            <a:ext cx="3594755" cy="3388805"/>
          </a:xfrm>
          <a:prstGeom prst="rect">
            <a:avLst/>
          </a:prstGeom>
        </p:spPr>
      </p:pic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8A678D9E-FD5F-82E8-0072-8CF8598CF1E6}"/>
              </a:ext>
            </a:extLst>
          </p:cNvPr>
          <p:cNvCxnSpPr>
            <a:cxnSpLocks/>
          </p:cNvCxnSpPr>
          <p:nvPr/>
        </p:nvCxnSpPr>
        <p:spPr>
          <a:xfrm>
            <a:off x="4449451" y="5722070"/>
            <a:ext cx="12066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2589A4C8-1450-A4FF-8456-9028AB608E99}"/>
              </a:ext>
            </a:extLst>
          </p:cNvPr>
          <p:cNvCxnSpPr>
            <a:cxnSpLocks/>
          </p:cNvCxnSpPr>
          <p:nvPr/>
        </p:nvCxnSpPr>
        <p:spPr>
          <a:xfrm flipV="1">
            <a:off x="5052766" y="5986517"/>
            <a:ext cx="618257" cy="190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>
            <a:extLst>
              <a:ext uri="{FF2B5EF4-FFF2-40B4-BE49-F238E27FC236}">
                <a16:creationId xmlns:a16="http://schemas.microsoft.com/office/drawing/2014/main" id="{1ABFC5AA-E90C-107C-E98B-FB1D9FB8B929}"/>
              </a:ext>
            </a:extLst>
          </p:cNvPr>
          <p:cNvSpPr txBox="1"/>
          <p:nvPr/>
        </p:nvSpPr>
        <p:spPr>
          <a:xfrm>
            <a:off x="5852087" y="5524852"/>
            <a:ext cx="250124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/>
              <a:t>Könnyű fogvesztés (fogkő, ínygyulladás esetén)</a:t>
            </a:r>
          </a:p>
        </p:txBody>
      </p:sp>
    </p:spTree>
    <p:extLst>
      <p:ext uri="{BB962C8B-B14F-4D97-AF65-F5344CB8AC3E}">
        <p14:creationId xmlns:p14="http://schemas.microsoft.com/office/powerpoint/2010/main" val="3202344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9F6BF9-7A71-AB6E-0276-FD0CA10D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3A/4 Belsőszervek </a:t>
            </a:r>
            <a:br>
              <a:rPr lang="hu-HU" dirty="0"/>
            </a:br>
            <a:r>
              <a:rPr lang="hu-HU" dirty="0"/>
              <a:t>3A/4b Kiválasztás Emésztés 3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FC8C68B-C3B8-511F-217D-6AA49D8A1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117811"/>
          </a:xfrm>
        </p:spPr>
        <p:txBody>
          <a:bodyPr>
            <a:normAutofit/>
          </a:bodyPr>
          <a:lstStyle/>
          <a:p>
            <a:r>
              <a:rPr lang="hu-HU" sz="2000" dirty="0"/>
              <a:t>1 Emésztés</a:t>
            </a:r>
          </a:p>
          <a:p>
            <a:pPr lvl="1"/>
            <a:r>
              <a:rPr lang="hu-HU" sz="1800" dirty="0"/>
              <a:t>Nyálmirigy</a:t>
            </a:r>
          </a:p>
          <a:p>
            <a:pPr lvl="2"/>
            <a:r>
              <a:rPr lang="hu-HU" sz="1600" dirty="0"/>
              <a:t>Az álkapocs mögött vannak</a:t>
            </a:r>
          </a:p>
          <a:p>
            <a:pPr lvl="2"/>
            <a:r>
              <a:rPr lang="hu-HU" sz="1600" dirty="0"/>
              <a:t>Feladatuk az étel nedvesítése és az étel előkészítése a lenyeléshez</a:t>
            </a:r>
          </a:p>
          <a:p>
            <a:pPr lvl="1"/>
            <a:r>
              <a:rPr lang="hu-HU" sz="1800" dirty="0"/>
              <a:t>Garat</a:t>
            </a:r>
          </a:p>
          <a:p>
            <a:pPr lvl="2"/>
            <a:r>
              <a:rPr lang="hu-HU" sz="1600" dirty="0"/>
              <a:t>Szájból ebbe a csőbe kerül az étel</a:t>
            </a:r>
          </a:p>
          <a:p>
            <a:pPr lvl="2"/>
            <a:r>
              <a:rPr lang="hu-HU" sz="1600" dirty="0"/>
              <a:t>A nyelés során az epiglottis bezárul hogy ne a tüdőbe jusson az étel</a:t>
            </a:r>
          </a:p>
          <a:p>
            <a:pPr lvl="1"/>
            <a:r>
              <a:rPr lang="hu-HU" sz="1800" dirty="0"/>
              <a:t>Nyelőcső</a:t>
            </a:r>
          </a:p>
          <a:p>
            <a:pPr lvl="2"/>
            <a:r>
              <a:rPr lang="hu-HU" sz="1600" dirty="0"/>
              <a:t>Rugalmas cső ami a gyomorba szállítja az ételt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A98DCF2-51E8-1938-FCFE-F09EA7F46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591" y="3818591"/>
            <a:ext cx="3039409" cy="30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79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33A078-9A63-BBC4-75A8-60C6E01A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3A/4 Belsőszervek </a:t>
            </a:r>
            <a:br>
              <a:rPr lang="hu-HU" dirty="0"/>
            </a:br>
            <a:r>
              <a:rPr lang="hu-HU" dirty="0"/>
              <a:t>3A/4b Kiválasztás Emésztés 4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FB94F80-89DB-4819-765C-86F62CD07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830" y="2441543"/>
            <a:ext cx="8825659" cy="4345756"/>
          </a:xfrm>
        </p:spPr>
        <p:txBody>
          <a:bodyPr>
            <a:normAutofit/>
          </a:bodyPr>
          <a:lstStyle/>
          <a:p>
            <a:r>
              <a:rPr lang="hu-HU" sz="2000" dirty="0"/>
              <a:t>1 Emésztés</a:t>
            </a:r>
          </a:p>
          <a:p>
            <a:pPr lvl="1"/>
            <a:r>
              <a:rPr lang="hu-HU" sz="1800" dirty="0"/>
              <a:t>Gyomor</a:t>
            </a:r>
          </a:p>
          <a:p>
            <a:pPr lvl="2"/>
            <a:r>
              <a:rPr lang="hu-HU" sz="1600" dirty="0"/>
              <a:t>Élelmiszer tároló, erős falu nagy kapacitású szerv</a:t>
            </a:r>
          </a:p>
          <a:p>
            <a:pPr lvl="2"/>
            <a:r>
              <a:rPr lang="hu-HU" sz="1600" dirty="0"/>
              <a:t>Plyros: Izmos szelep ami az ételt a vékonybélbe mozgatja</a:t>
            </a:r>
          </a:p>
          <a:p>
            <a:pPr lvl="1"/>
            <a:r>
              <a:rPr lang="hu-HU" sz="1800" dirty="0"/>
              <a:t>Vékonybél</a:t>
            </a:r>
          </a:p>
          <a:p>
            <a:pPr lvl="2"/>
            <a:r>
              <a:rPr lang="hu-HU" sz="1600" dirty="0"/>
              <a:t>Emésztőenzimek kiválasztódása</a:t>
            </a:r>
          </a:p>
          <a:p>
            <a:pPr lvl="3"/>
            <a:r>
              <a:rPr lang="hu-HU" sz="1400" dirty="0"/>
              <a:t>Lebomlanak a fehérjék és a szénhidrátok</a:t>
            </a:r>
          </a:p>
          <a:p>
            <a:pPr lvl="2"/>
            <a:r>
              <a:rPr lang="hu-HU" sz="1600" dirty="0"/>
              <a:t>Epe és a máj folyadék itt jut be az emésztőrendszerbe</a:t>
            </a:r>
          </a:p>
          <a:p>
            <a:pPr lvl="3"/>
            <a:r>
              <a:rPr lang="hu-HU" sz="1400" dirty="0"/>
              <a:t>Étel megemésztése</a:t>
            </a:r>
          </a:p>
          <a:p>
            <a:pPr lvl="4"/>
            <a:r>
              <a:rPr lang="hu-HU" sz="1400" dirty="0"/>
              <a:t>A megemészthető anyagok felszívódnak</a:t>
            </a:r>
          </a:p>
          <a:p>
            <a:pPr lvl="4"/>
            <a:r>
              <a:rPr lang="hu-HU" sz="1400" dirty="0"/>
              <a:t>A nem megemészthető anyagok mennek a végbélbe</a:t>
            </a:r>
          </a:p>
          <a:p>
            <a:pPr lvl="2"/>
            <a:endParaRPr lang="hu-HU" sz="1600" dirty="0"/>
          </a:p>
          <a:p>
            <a:pPr lvl="2"/>
            <a:endParaRPr lang="hu-HU" sz="16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2DC745F-C27D-9F59-C9FD-24B2D320B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173" y="3961520"/>
            <a:ext cx="4039827" cy="28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22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C44759-256E-4B12-715F-0B43A6B90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3A/4 Belsőszervek </a:t>
            </a:r>
            <a:br>
              <a:rPr lang="hu-HU" dirty="0"/>
            </a:br>
            <a:r>
              <a:rPr lang="hu-HU" dirty="0"/>
              <a:t>3A/4b Kiválasztás Emésztés 5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AEDDF4A-6D9C-9E67-7BC0-8710E3A79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4" y="2309566"/>
            <a:ext cx="8825659" cy="4548433"/>
          </a:xfrm>
        </p:spPr>
        <p:txBody>
          <a:bodyPr>
            <a:normAutofit/>
          </a:bodyPr>
          <a:lstStyle/>
          <a:p>
            <a:r>
              <a:rPr lang="hu-HU" sz="2000" dirty="0"/>
              <a:t>1 Emésztés</a:t>
            </a:r>
          </a:p>
          <a:p>
            <a:pPr lvl="1"/>
            <a:r>
              <a:rPr lang="hu-HU" sz="1800" dirty="0"/>
              <a:t>Vastagbél</a:t>
            </a:r>
          </a:p>
          <a:p>
            <a:pPr lvl="2"/>
            <a:r>
              <a:rPr lang="hu-HU" sz="1600" dirty="0"/>
              <a:t>Fő feladata a nedvesség kiszívása a salakanyagokból</a:t>
            </a:r>
          </a:p>
          <a:p>
            <a:pPr lvl="3"/>
            <a:r>
              <a:rPr lang="hu-HU" sz="1400" dirty="0"/>
              <a:t>Majd a salakanyagot a szervezet kivezeti</a:t>
            </a:r>
          </a:p>
          <a:p>
            <a:pPr lvl="2"/>
            <a:r>
              <a:rPr lang="hu-HU" sz="1600" dirty="0"/>
              <a:t>A legvégén található a végbél</a:t>
            </a:r>
          </a:p>
          <a:p>
            <a:pPr lvl="3"/>
            <a:r>
              <a:rPr lang="hu-HU" sz="1400" dirty="0"/>
              <a:t>A végbélnyílás egy izom segítette záródás</a:t>
            </a:r>
          </a:p>
          <a:p>
            <a:pPr lvl="1"/>
            <a:r>
              <a:rPr lang="hu-HU" sz="1800" dirty="0"/>
              <a:t> Máj</a:t>
            </a:r>
          </a:p>
          <a:p>
            <a:pPr lvl="2"/>
            <a:r>
              <a:rPr lang="hu-HU" sz="1600" dirty="0"/>
              <a:t>Test jobb oldalán van és a macska legnagyobb szerve</a:t>
            </a:r>
          </a:p>
          <a:p>
            <a:pPr lvl="2"/>
            <a:r>
              <a:rPr lang="hu-HU" sz="1600" dirty="0"/>
              <a:t>Cukrot tárol, vért szűr, fehérjét termel, méreganyagot semmisít meg</a:t>
            </a:r>
          </a:p>
          <a:p>
            <a:pPr lvl="2"/>
            <a:r>
              <a:rPr lang="hu-HU" sz="1600" dirty="0"/>
              <a:t>(Termeli az Epét)</a:t>
            </a:r>
          </a:p>
          <a:p>
            <a:pPr lvl="2"/>
            <a:r>
              <a:rPr lang="hu-HU" sz="1600" dirty="0"/>
              <a:t>Az epefolyadék az epében tárolódik</a:t>
            </a:r>
          </a:p>
          <a:p>
            <a:pPr lvl="2"/>
            <a:endParaRPr lang="hu-HU" sz="16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5E67022-FEA1-BA51-B5B9-E5C0A7F98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918" y="4842471"/>
            <a:ext cx="4056568" cy="201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62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A80E37-F579-52B7-E4D4-64E41BEB7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3A/4 Belsőszervek </a:t>
            </a:r>
            <a:br>
              <a:rPr lang="hu-HU" dirty="0"/>
            </a:br>
            <a:r>
              <a:rPr lang="hu-HU" dirty="0"/>
              <a:t>3A/4b Kiválasztás Emésztés 6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F7E0181-B475-B13B-52D2-13A1C0B10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1 Emésztés</a:t>
            </a:r>
          </a:p>
          <a:p>
            <a:pPr lvl="1"/>
            <a:r>
              <a:rPr lang="hu-HU" sz="1800" dirty="0"/>
              <a:t>Hasnyálmirigy</a:t>
            </a:r>
          </a:p>
          <a:p>
            <a:pPr lvl="2"/>
            <a:r>
              <a:rPr lang="hu-HU" sz="1600" dirty="0"/>
              <a:t>Gyomor tájékán van és közvetlen kapcsolódik a vékonybélhez</a:t>
            </a:r>
          </a:p>
          <a:p>
            <a:pPr lvl="2"/>
            <a:r>
              <a:rPr lang="hu-HU" sz="1600" dirty="0"/>
              <a:t>A hasnyálmirigy is emésztőnedvet termel</a:t>
            </a:r>
          </a:p>
          <a:p>
            <a:pPr lvl="2"/>
            <a:r>
              <a:rPr lang="hu-HU" sz="1600" dirty="0"/>
              <a:t>A hasnyálmirigy inzulint termel</a:t>
            </a:r>
          </a:p>
          <a:p>
            <a:pPr lvl="3"/>
            <a:r>
              <a:rPr lang="hu-HU" sz="1400" dirty="0"/>
              <a:t>Langerhans Szigetek</a:t>
            </a:r>
          </a:p>
          <a:p>
            <a:pPr lvl="2"/>
            <a:r>
              <a:rPr lang="hu-HU" sz="1600" dirty="0"/>
              <a:t>A cukorbetegség a macskában az inzulinhiánytól alakul ki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88157B2-DF94-EF06-CC56-133729869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730" y="3862007"/>
            <a:ext cx="3893270" cy="299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43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A42BCF-8E46-E589-F34D-2681B5336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3A/4 Belsőszervek </a:t>
            </a:r>
            <a:br>
              <a:rPr lang="hu-HU" dirty="0"/>
            </a:br>
            <a:r>
              <a:rPr lang="hu-HU" dirty="0"/>
              <a:t>3A/4b Kiválasztás Emésztés 7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BD2337-0675-E072-DA27-83CECBF3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2 Kiválasztás</a:t>
            </a:r>
          </a:p>
          <a:p>
            <a:pPr lvl="1"/>
            <a:r>
              <a:rPr lang="hu-HU" sz="1800" dirty="0"/>
              <a:t>Fontosabb szervek amik részt vesznek a kiválasztásban</a:t>
            </a:r>
          </a:p>
          <a:p>
            <a:pPr lvl="2"/>
            <a:r>
              <a:rPr lang="hu-HU" sz="1600" dirty="0"/>
              <a:t>Vese, Ureterek, Hólyag és a Húgycső </a:t>
            </a:r>
          </a:p>
          <a:p>
            <a:pPr lvl="2"/>
            <a:r>
              <a:rPr lang="hu-HU" sz="1600" dirty="0"/>
              <a:t>A vese fő feladata a vér megszűrése és a salakanyag kiválasztása</a:t>
            </a:r>
          </a:p>
          <a:p>
            <a:pPr lvl="2"/>
            <a:r>
              <a:rPr lang="hu-HU" sz="1600" dirty="0"/>
              <a:t>Ezután a uretereken keresztül eljut a hólyagba </a:t>
            </a:r>
          </a:p>
          <a:p>
            <a:pPr lvl="2"/>
            <a:r>
              <a:rPr lang="hu-HU" sz="1600" dirty="0"/>
              <a:t>Majd a húgycsövön keresztül a salakanyag kiürül a szervezetből </a:t>
            </a:r>
          </a:p>
          <a:p>
            <a:pPr lvl="1"/>
            <a:endParaRPr lang="hu-HU" sz="18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76A607E-45F7-9445-D5B4-6AB75D4B5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686" y="3583587"/>
            <a:ext cx="3104314" cy="32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5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867EC0-659D-1E5B-BDDF-EF6506CFF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978102" cy="706964"/>
          </a:xfrm>
        </p:spPr>
        <p:txBody>
          <a:bodyPr/>
          <a:lstStyle/>
          <a:p>
            <a:r>
              <a:rPr lang="hu-HU" dirty="0"/>
              <a:t>1. Fejezet  1A/4 Faj Származása, Házasítása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339758-A2E1-ACF2-0ECD-C3191F498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Hogyan hódították meg a világ maradék részét?</a:t>
            </a:r>
          </a:p>
          <a:p>
            <a:pPr lvl="1"/>
            <a:r>
              <a:rPr lang="hu-HU" dirty="0"/>
              <a:t>Rágcsálók a hajón</a:t>
            </a:r>
          </a:p>
          <a:p>
            <a:pPr lvl="2"/>
            <a:r>
              <a:rPr lang="hu-HU" dirty="0"/>
              <a:t>Hajóval-&gt;17. század Amerikai kontinens</a:t>
            </a:r>
          </a:p>
          <a:p>
            <a:r>
              <a:rPr lang="hu-HU" dirty="0"/>
              <a:t>20. sz állatvédelmi törvények</a:t>
            </a:r>
          </a:p>
          <a:p>
            <a:r>
              <a:rPr lang="hu-HU" dirty="0"/>
              <a:t>Sok helyen ma is szent és sérthetetlen</a:t>
            </a:r>
          </a:p>
          <a:p>
            <a:r>
              <a:rPr lang="hu-HU" dirty="0"/>
              <a:t>20cm kis apróság-&gt; Kifejlett vadmacska-&gt; Ember és macska barátság/szövetség-&gt;Házi macska-&gt; Életünk része</a:t>
            </a:r>
          </a:p>
          <a:p>
            <a:pPr lvl="1"/>
            <a:r>
              <a:rPr lang="hu-HU" dirty="0"/>
              <a:t>Top 10 legsikeresebb emlős faj egyike</a:t>
            </a:r>
          </a:p>
        </p:txBody>
      </p:sp>
    </p:spTree>
    <p:extLst>
      <p:ext uri="{BB962C8B-B14F-4D97-AF65-F5344CB8AC3E}">
        <p14:creationId xmlns:p14="http://schemas.microsoft.com/office/powerpoint/2010/main" val="381362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72FABF-7D7F-AA5A-8CD7-F057B151C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4A/1 Saját kutatások 4A/1/1 Ki vadász jobban a Benti vagy a Kinti cica? 1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78432C-9EEB-D840-CF1D-375981784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79" y="2518659"/>
            <a:ext cx="7300889" cy="4127238"/>
          </a:xfrm>
        </p:spPr>
        <p:txBody>
          <a:bodyPr/>
          <a:lstStyle/>
          <a:p>
            <a:r>
              <a:rPr lang="hu-HU" dirty="0"/>
              <a:t>Kutatás lényege: Felkutatni hogy a Benti (rendszeresen bent élő macska) vagy a Kinti (rendszeresen kint élő macska) vadászik jobban. Szürke pedig nem eszi meg a prédát. </a:t>
            </a:r>
          </a:p>
          <a:p>
            <a:r>
              <a:rPr lang="hu-HU" dirty="0"/>
              <a:t>Kutatás résztvevői/alanyai:</a:t>
            </a:r>
          </a:p>
          <a:p>
            <a:pPr lvl="1"/>
            <a:r>
              <a:rPr lang="hu-HU" dirty="0"/>
              <a:t>Benti macska: Luna</a:t>
            </a:r>
          </a:p>
          <a:p>
            <a:pPr lvl="1"/>
            <a:r>
              <a:rPr lang="hu-HU" dirty="0"/>
              <a:t>Kinti macska: Folti</a:t>
            </a:r>
          </a:p>
          <a:p>
            <a:pPr lvl="1"/>
            <a:r>
              <a:rPr lang="hu-HU" dirty="0"/>
              <a:t>2. Kinti macska: Szürke (Nincs kép)</a:t>
            </a:r>
          </a:p>
          <a:p>
            <a:r>
              <a:rPr lang="hu-HU" dirty="0"/>
              <a:t>Megfigyelés időtartalma: 6 hét </a:t>
            </a:r>
          </a:p>
          <a:p>
            <a:r>
              <a:rPr lang="hu-HU" dirty="0"/>
              <a:t>Megfigyelés leírása: Meghatározott talaj</a:t>
            </a:r>
          </a:p>
          <a:p>
            <a:pPr marL="0" indent="0">
              <a:buNone/>
            </a:pPr>
            <a:r>
              <a:rPr lang="hu-HU" dirty="0"/>
              <a:t>Felületen (beton, homok, füvön) történő vadászat összehasonlítása kinti és a benti macskák között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31D3281-66F0-B157-0A0A-7CB2F5E9B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218" y="3429000"/>
            <a:ext cx="2192194" cy="2911507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B177DB2-DAF0-722A-CB9A-256A55CE0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73" y="3312146"/>
            <a:ext cx="2280178" cy="302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6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A603C3-6386-FEE1-AA03-752A95267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4A/1 Saját kutatások 4A/1/1 Ki vadász jobban a Benti vagy a Kinti cica? 3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3290E63-89AA-0340-94EA-97A833F65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081797" cy="3816154"/>
          </a:xfrm>
        </p:spPr>
        <p:txBody>
          <a:bodyPr>
            <a:normAutofit/>
          </a:bodyPr>
          <a:lstStyle/>
          <a:p>
            <a:r>
              <a:rPr lang="hu-HU" sz="2000" dirty="0"/>
              <a:t>Terv lebontása a 6 hétre</a:t>
            </a:r>
          </a:p>
          <a:p>
            <a:pPr lvl="1"/>
            <a:r>
              <a:rPr lang="hu-HU" sz="1800" dirty="0"/>
              <a:t>1-2. hét Folti és szürke vadászatának elemzése </a:t>
            </a:r>
          </a:p>
          <a:p>
            <a:pPr lvl="2"/>
            <a:r>
              <a:rPr lang="hu-HU" sz="1600" dirty="0"/>
              <a:t>(Összes próbálkozása, Sikeres próbálozása, Sikertelen próbálkozása, Préda fajok)</a:t>
            </a:r>
          </a:p>
          <a:p>
            <a:pPr lvl="1"/>
            <a:r>
              <a:rPr lang="hu-HU" sz="1800" dirty="0"/>
              <a:t>3-4. hét Folti és Szürke vadászatának elemzése nehezített körülményekben</a:t>
            </a:r>
          </a:p>
          <a:p>
            <a:pPr lvl="2"/>
            <a:r>
              <a:rPr lang="hu-HU" sz="1600" dirty="0"/>
              <a:t>(Fénylő nyakörv, Csengettyűs nyakörv) </a:t>
            </a:r>
          </a:p>
          <a:p>
            <a:pPr lvl="1"/>
            <a:r>
              <a:rPr lang="hu-HU" sz="1800" dirty="0"/>
              <a:t>5. hét Luna vadászatának elemzése </a:t>
            </a:r>
          </a:p>
          <a:p>
            <a:pPr lvl="2"/>
            <a:r>
              <a:rPr lang="hu-HU" sz="1600" dirty="0"/>
              <a:t>(Összes próbálkozása, Sikeres próbálozása, Sikertelen próbálkozása, Préda fajok)</a:t>
            </a:r>
          </a:p>
          <a:p>
            <a:pPr lvl="1"/>
            <a:r>
              <a:rPr lang="hu-HU" sz="1800" dirty="0"/>
              <a:t>6. hét Luna vadászatának elemzése nehezített körülmények között</a:t>
            </a:r>
          </a:p>
          <a:p>
            <a:pPr lvl="2"/>
            <a:r>
              <a:rPr lang="hu-HU" sz="1600" dirty="0"/>
              <a:t>(Fénylő nyakörv, Csengettyűs nyakörv)</a:t>
            </a:r>
          </a:p>
        </p:txBody>
      </p:sp>
    </p:spTree>
    <p:extLst>
      <p:ext uri="{BB962C8B-B14F-4D97-AF65-F5344CB8AC3E}">
        <p14:creationId xmlns:p14="http://schemas.microsoft.com/office/powerpoint/2010/main" val="132309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115D19-B3B9-4CF8-B8D2-206978430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832" y="681437"/>
            <a:ext cx="8761413" cy="706964"/>
          </a:xfrm>
        </p:spPr>
        <p:txBody>
          <a:bodyPr/>
          <a:lstStyle/>
          <a:p>
            <a:r>
              <a:rPr lang="hu-HU" dirty="0"/>
              <a:t>4A/1 Saját kutatások 4A/1/1 Ki vadász jobban a Benti vagy a Kinti cica? 4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BB4BA22D-88BD-44E2-761D-9AA6A2DB4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058404"/>
              </p:ext>
            </p:extLst>
          </p:nvPr>
        </p:nvGraphicFramePr>
        <p:xfrm>
          <a:off x="1" y="0"/>
          <a:ext cx="12191999" cy="68579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64507">
                  <a:extLst>
                    <a:ext uri="{9D8B030D-6E8A-4147-A177-3AD203B41FA5}">
                      <a16:colId xmlns:a16="http://schemas.microsoft.com/office/drawing/2014/main" val="283473981"/>
                    </a:ext>
                  </a:extLst>
                </a:gridCol>
                <a:gridCol w="2088579">
                  <a:extLst>
                    <a:ext uri="{9D8B030D-6E8A-4147-A177-3AD203B41FA5}">
                      <a16:colId xmlns:a16="http://schemas.microsoft.com/office/drawing/2014/main" val="852309981"/>
                    </a:ext>
                  </a:extLst>
                </a:gridCol>
                <a:gridCol w="1220061">
                  <a:extLst>
                    <a:ext uri="{9D8B030D-6E8A-4147-A177-3AD203B41FA5}">
                      <a16:colId xmlns:a16="http://schemas.microsoft.com/office/drawing/2014/main" val="1930127345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2982422140"/>
                    </a:ext>
                  </a:extLst>
                </a:gridCol>
                <a:gridCol w="1406173">
                  <a:extLst>
                    <a:ext uri="{9D8B030D-6E8A-4147-A177-3AD203B41FA5}">
                      <a16:colId xmlns:a16="http://schemas.microsoft.com/office/drawing/2014/main" val="1959261962"/>
                    </a:ext>
                  </a:extLst>
                </a:gridCol>
                <a:gridCol w="1091420">
                  <a:extLst>
                    <a:ext uri="{9D8B030D-6E8A-4147-A177-3AD203B41FA5}">
                      <a16:colId xmlns:a16="http://schemas.microsoft.com/office/drawing/2014/main" val="232546733"/>
                    </a:ext>
                  </a:extLst>
                </a:gridCol>
                <a:gridCol w="1580445">
                  <a:extLst>
                    <a:ext uri="{9D8B030D-6E8A-4147-A177-3AD203B41FA5}">
                      <a16:colId xmlns:a16="http://schemas.microsoft.com/office/drawing/2014/main" val="382007746"/>
                    </a:ext>
                  </a:extLst>
                </a:gridCol>
                <a:gridCol w="1600074">
                  <a:extLst>
                    <a:ext uri="{9D8B030D-6E8A-4147-A177-3AD203B41FA5}">
                      <a16:colId xmlns:a16="http://schemas.microsoft.com/office/drawing/2014/main" val="3692187669"/>
                    </a:ext>
                  </a:extLst>
                </a:gridCol>
              </a:tblGrid>
              <a:tr h="872836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Folti adatai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Hétfő</a:t>
                      </a:r>
                    </a:p>
                    <a:p>
                      <a:pPr algn="ctr"/>
                      <a:r>
                        <a:rPr lang="hu-HU" dirty="0"/>
                        <a:t>(Szántóföld)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 Kedd</a:t>
                      </a:r>
                    </a:p>
                    <a:p>
                      <a:pPr algn="ctr"/>
                      <a:r>
                        <a:rPr lang="hu-HU" dirty="0"/>
                        <a:t>(Beton)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Szerda</a:t>
                      </a:r>
                    </a:p>
                    <a:p>
                      <a:pPr algn="ctr"/>
                      <a:r>
                        <a:rPr lang="hu-HU" dirty="0"/>
                        <a:t>(Beton)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Csütörtök</a:t>
                      </a:r>
                    </a:p>
                    <a:p>
                      <a:pPr algn="ctr"/>
                      <a:r>
                        <a:rPr lang="hu-HU" dirty="0"/>
                        <a:t>(F udvar)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Péntek (Beton)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Szombat   (Szántóföld)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Vasárnap</a:t>
                      </a:r>
                    </a:p>
                    <a:p>
                      <a:pPr algn="ctr"/>
                      <a:r>
                        <a:rPr lang="hu-HU" dirty="0"/>
                        <a:t>(F. Udvar)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6879241"/>
                  </a:ext>
                </a:extLst>
              </a:tr>
              <a:tr h="872836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Összes próbálkozás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631382"/>
                  </a:ext>
                </a:extLst>
              </a:tr>
              <a:tr h="872836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Sikeres Próbálkozás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949151"/>
                  </a:ext>
                </a:extLst>
              </a:tr>
              <a:tr h="872836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Sikertelen Próbálkozás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2495693"/>
                  </a:ext>
                </a:extLst>
              </a:tr>
              <a:tr h="872836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Fajok (Osztály szerint)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Aves</a:t>
                      </a:r>
                    </a:p>
                    <a:p>
                      <a:pPr algn="ctr"/>
                      <a:r>
                        <a:rPr lang="hu-HU" i="1" dirty="0"/>
                        <a:t>Mammalia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Mammalia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Mammalia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Mammalia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8390781"/>
                  </a:ext>
                </a:extLst>
              </a:tr>
              <a:tr h="1995055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Faj neve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2 Házi egér (2 Mus musculus) 1 Szén Cinege (Parus Major)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1" dirty="0"/>
                        <a:t>1 Házi Patkány (Rattus Rattus)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2</a:t>
                      </a:r>
                      <a:r>
                        <a:rPr lang="fi-FI" i="1" dirty="0"/>
                        <a:t> Házi Patkány (Rattus Rattus)</a:t>
                      </a:r>
                    </a:p>
                    <a:p>
                      <a:pPr algn="ctr"/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2</a:t>
                      </a:r>
                      <a:r>
                        <a:rPr lang="fi-FI" i="1" dirty="0"/>
                        <a:t> Házi Patkány (Rattus Rattus)</a:t>
                      </a:r>
                    </a:p>
                    <a:p>
                      <a:pPr algn="ctr"/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3801545"/>
                  </a:ext>
                </a:extLst>
              </a:tr>
              <a:tr h="498764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Faj szám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1/2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565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375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169575-A432-7D87-31F9-DB1E05AF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4A/1 Saját kutatások 4A/1/1 Ki vadász jobban a Benti vagy a Kinti cica? 6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93E78B-14FE-83C3-86EA-12B92CCF7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174373"/>
          </a:xfrm>
        </p:spPr>
        <p:txBody>
          <a:bodyPr>
            <a:normAutofit/>
          </a:bodyPr>
          <a:lstStyle/>
          <a:p>
            <a:r>
              <a:rPr lang="hu-HU" sz="2000" dirty="0"/>
              <a:t> Folti 1. hét összefoglalója</a:t>
            </a:r>
          </a:p>
          <a:p>
            <a:pPr lvl="1"/>
            <a:r>
              <a:rPr lang="hu-HU" sz="1800" dirty="0"/>
              <a:t>Folti próbálkozása összesen: 23</a:t>
            </a:r>
          </a:p>
          <a:p>
            <a:pPr lvl="1"/>
            <a:r>
              <a:rPr lang="hu-HU" sz="1800" dirty="0"/>
              <a:t>Folti sikeres próbálkozása összesen: 8 34.8%</a:t>
            </a:r>
          </a:p>
          <a:p>
            <a:pPr lvl="1"/>
            <a:r>
              <a:rPr lang="hu-HU" sz="1800" dirty="0"/>
              <a:t>Folti sikertelen próbálkozása összesen: 15 65.2%</a:t>
            </a:r>
          </a:p>
          <a:p>
            <a:pPr lvl="1"/>
            <a:r>
              <a:rPr lang="hu-HU" sz="1800" dirty="0"/>
              <a:t>Elejtett prédák összesen: 8 34.8% (1.14 naponta átlagosan)</a:t>
            </a:r>
          </a:p>
          <a:p>
            <a:pPr lvl="1"/>
            <a:r>
              <a:rPr lang="hu-HU" sz="1800" dirty="0"/>
              <a:t>Sikeresség Beton placcon: 0/10 0%</a:t>
            </a:r>
          </a:p>
          <a:p>
            <a:pPr lvl="1"/>
            <a:r>
              <a:rPr lang="hu-HU" sz="1800" dirty="0"/>
              <a:t>Sikeresség a Szántóföldön: 5/7 71.2%</a:t>
            </a:r>
          </a:p>
          <a:p>
            <a:pPr lvl="1"/>
            <a:r>
              <a:rPr lang="hu-HU" sz="1800" dirty="0"/>
              <a:t>Sikeresség a Füves udvaron: 3/6 50%</a:t>
            </a:r>
          </a:p>
          <a:p>
            <a:pPr lvl="1"/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885997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F1D37A-34A2-E97C-3976-9EDD9CEC8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552" y="219523"/>
            <a:ext cx="8761413" cy="706964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4A/1 Saját kutatások 4A/1/1 Ki vadász jobban a Benti vagy a Kinti cica? 5</a:t>
            </a:r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C8AACCC0-BE7E-E1BE-7D16-55DB81DEF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66665"/>
              </p:ext>
            </p:extLst>
          </p:nvPr>
        </p:nvGraphicFramePr>
        <p:xfrm>
          <a:off x="0" y="-295578"/>
          <a:ext cx="12192002" cy="71535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06254">
                  <a:extLst>
                    <a:ext uri="{9D8B030D-6E8A-4147-A177-3AD203B41FA5}">
                      <a16:colId xmlns:a16="http://schemas.microsoft.com/office/drawing/2014/main" val="1085359489"/>
                    </a:ext>
                  </a:extLst>
                </a:gridCol>
                <a:gridCol w="1508286">
                  <a:extLst>
                    <a:ext uri="{9D8B030D-6E8A-4147-A177-3AD203B41FA5}">
                      <a16:colId xmlns:a16="http://schemas.microsoft.com/office/drawing/2014/main" val="4033984161"/>
                    </a:ext>
                  </a:extLst>
                </a:gridCol>
                <a:gridCol w="1583705">
                  <a:extLst>
                    <a:ext uri="{9D8B030D-6E8A-4147-A177-3AD203B41FA5}">
                      <a16:colId xmlns:a16="http://schemas.microsoft.com/office/drawing/2014/main" val="2152892292"/>
                    </a:ext>
                  </a:extLst>
                </a:gridCol>
                <a:gridCol w="1951347">
                  <a:extLst>
                    <a:ext uri="{9D8B030D-6E8A-4147-A177-3AD203B41FA5}">
                      <a16:colId xmlns:a16="http://schemas.microsoft.com/office/drawing/2014/main" val="3810333131"/>
                    </a:ext>
                  </a:extLst>
                </a:gridCol>
                <a:gridCol w="1517717">
                  <a:extLst>
                    <a:ext uri="{9D8B030D-6E8A-4147-A177-3AD203B41FA5}">
                      <a16:colId xmlns:a16="http://schemas.microsoft.com/office/drawing/2014/main" val="1138457387"/>
                    </a:ext>
                  </a:extLst>
                </a:gridCol>
                <a:gridCol w="1536569">
                  <a:extLst>
                    <a:ext uri="{9D8B030D-6E8A-4147-A177-3AD203B41FA5}">
                      <a16:colId xmlns:a16="http://schemas.microsoft.com/office/drawing/2014/main" val="3099068834"/>
                    </a:ext>
                  </a:extLst>
                </a:gridCol>
                <a:gridCol w="1102936">
                  <a:extLst>
                    <a:ext uri="{9D8B030D-6E8A-4147-A177-3AD203B41FA5}">
                      <a16:colId xmlns:a16="http://schemas.microsoft.com/office/drawing/2014/main" val="3822663864"/>
                    </a:ext>
                  </a:extLst>
                </a:gridCol>
                <a:gridCol w="1285188">
                  <a:extLst>
                    <a:ext uri="{9D8B030D-6E8A-4147-A177-3AD203B41FA5}">
                      <a16:colId xmlns:a16="http://schemas.microsoft.com/office/drawing/2014/main" val="611753337"/>
                    </a:ext>
                  </a:extLst>
                </a:gridCol>
              </a:tblGrid>
              <a:tr h="727231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Szürke adatai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Hétfő</a:t>
                      </a:r>
                    </a:p>
                    <a:p>
                      <a:pPr algn="ctr"/>
                      <a:r>
                        <a:rPr lang="hu-HU" dirty="0"/>
                        <a:t>(Szántóföld)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Kedd (Szántóföld)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Szerda</a:t>
                      </a:r>
                    </a:p>
                    <a:p>
                      <a:pPr algn="ctr"/>
                      <a:r>
                        <a:rPr lang="hu-HU" dirty="0"/>
                        <a:t>(F. Udvar)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Csütörtök</a:t>
                      </a:r>
                    </a:p>
                    <a:p>
                      <a:pPr algn="ctr"/>
                      <a:r>
                        <a:rPr lang="hu-HU" dirty="0"/>
                        <a:t>(F. Udvar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Péntek</a:t>
                      </a:r>
                    </a:p>
                    <a:p>
                      <a:pPr algn="ctr"/>
                      <a:r>
                        <a:rPr lang="hu-HU" dirty="0"/>
                        <a:t>(Beton)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Szombat</a:t>
                      </a:r>
                    </a:p>
                    <a:p>
                      <a:pPr algn="ctr"/>
                      <a:r>
                        <a:rPr lang="hu-HU" dirty="0"/>
                        <a:t>(Beton)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Vasárnap</a:t>
                      </a:r>
                    </a:p>
                    <a:p>
                      <a:pPr algn="ctr"/>
                      <a:r>
                        <a:rPr lang="hu-HU" dirty="0"/>
                        <a:t>(Beton)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144340"/>
                  </a:ext>
                </a:extLst>
              </a:tr>
              <a:tr h="1038901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Összes próbálkozás</a:t>
                      </a:r>
                    </a:p>
                    <a:p>
                      <a:pPr algn="ctr"/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78383"/>
                  </a:ext>
                </a:extLst>
              </a:tr>
              <a:tr h="727231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Sikeres Próbálkozás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352502"/>
                  </a:ext>
                </a:extLst>
              </a:tr>
              <a:tr h="727231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Sikertelen Próbálkozás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3564500"/>
                  </a:ext>
                </a:extLst>
              </a:tr>
              <a:tr h="727231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Fajok (Osztály szerint)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u="none" dirty="0"/>
                        <a:t>Mammalia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Mammalia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Aves Mammalia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Mammalia Reptilia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Mammalia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Reptilia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0881895"/>
                  </a:ext>
                </a:extLst>
              </a:tr>
              <a:tr h="2597252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Faj neve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u="none" dirty="0"/>
                        <a:t>7 Házi egér (7 Mus musculus)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10 Házi egér (10 Mus musculus)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1 Széncinege (Parus Major) 1 holló (Corvus corax) 3 Patkány (Rattus Rattus)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1 Zöld gyík (Lacerta viridis) 5 Házi egér (5 Mus musculus)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1 Házi egér (1 Mus musculus)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1 fürgegyík (1 Lacerta agilis)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3411874"/>
                  </a:ext>
                </a:extLst>
              </a:tr>
              <a:tr h="421332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Fajok száma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2/5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1/5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1821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554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84DE3E-2FAC-3D7E-9402-F082DAFB5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4A/1 Saját kutatások 4A/1/1 Ki vadász jobban a Benti vagy a Kinti cica? 7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061651F-FBB9-A880-0F16-0817464AC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/>
              <a:t>Szürke 2. Hét összefoglalója</a:t>
            </a:r>
          </a:p>
          <a:p>
            <a:pPr lvl="1"/>
            <a:r>
              <a:rPr lang="hu-HU" sz="1800" dirty="0"/>
              <a:t>Szürke próbálkozásának a száma: 57</a:t>
            </a:r>
          </a:p>
          <a:p>
            <a:pPr lvl="1"/>
            <a:r>
              <a:rPr lang="hu-HU" sz="1800" dirty="0"/>
              <a:t>Szürke sikeres próbálkozása összesen: 30 52.6%</a:t>
            </a:r>
          </a:p>
          <a:p>
            <a:pPr lvl="1"/>
            <a:r>
              <a:rPr lang="hu-HU" sz="1800" dirty="0"/>
              <a:t>Szürke sikertelen próbálkozása összesen:  27 47.4%</a:t>
            </a:r>
          </a:p>
          <a:p>
            <a:pPr lvl="1"/>
            <a:r>
              <a:rPr lang="hu-HU" sz="1800" dirty="0"/>
              <a:t>Elejtett prédák összesen: 30 52.6% (4.2 naponta átlagosan)</a:t>
            </a:r>
          </a:p>
          <a:p>
            <a:pPr lvl="1"/>
            <a:r>
              <a:rPr lang="hu-HU" sz="1800" dirty="0"/>
              <a:t>Sikeresség Beton placcon: 2/17 11.7%</a:t>
            </a:r>
          </a:p>
          <a:p>
            <a:pPr lvl="1"/>
            <a:r>
              <a:rPr lang="hu-HU" sz="1800" dirty="0"/>
              <a:t>Sikeresség a Szántóföldön: 17/21 80.9%</a:t>
            </a:r>
          </a:p>
          <a:p>
            <a:pPr lvl="1"/>
            <a:r>
              <a:rPr lang="hu-HU" sz="1800" dirty="0"/>
              <a:t>Sikeresség a Füves udvaron: 11/19 57.89%</a:t>
            </a:r>
          </a:p>
          <a:p>
            <a:pPr lvl="1"/>
            <a:endParaRPr lang="hu-HU" sz="18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00135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B005B1-DFEE-9D41-9B58-3A344F67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4A/1 Saját kutatások 4A/1/1 Ki vadász jobban a Benti vagy a Kinti cica? 8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EFC58F-E53F-1382-0F14-1A92379A1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95" y="2603500"/>
            <a:ext cx="12088305" cy="4098958"/>
          </a:xfrm>
        </p:spPr>
        <p:txBody>
          <a:bodyPr>
            <a:normAutofit/>
          </a:bodyPr>
          <a:lstStyle/>
          <a:p>
            <a:r>
              <a:rPr lang="hu-HU" sz="2000" dirty="0"/>
              <a:t>A Kinti macskák elemzése 2. hét után</a:t>
            </a:r>
          </a:p>
          <a:p>
            <a:pPr lvl="1"/>
            <a:r>
              <a:rPr lang="hu-HU" dirty="0"/>
              <a:t>Folti vadászati hajlandósága alacsonyabb mint szürkéé</a:t>
            </a:r>
          </a:p>
          <a:p>
            <a:pPr lvl="1"/>
            <a:r>
              <a:rPr lang="hu-HU" dirty="0"/>
              <a:t>A négy hét alapján kijelenthető hogy szürke ügyesebb vadász mint Folti </a:t>
            </a:r>
          </a:p>
          <a:p>
            <a:pPr lvl="1"/>
            <a:r>
              <a:rPr lang="hu-HU" dirty="0"/>
              <a:t>A prédák túlnyomó része rágcsáló (elkapásuk könnyebb mint a madaraké)</a:t>
            </a:r>
          </a:p>
          <a:p>
            <a:pPr lvl="1"/>
            <a:r>
              <a:rPr lang="hu-HU" dirty="0"/>
              <a:t>80 próbálkozásból 48 préda esett. (60%) </a:t>
            </a:r>
          </a:p>
          <a:p>
            <a:pPr lvl="1"/>
            <a:r>
              <a:rPr lang="hu-HU" dirty="0"/>
              <a:t>A szántóföld volt az a terület ahol a legsikeresebb volt a vadászat </a:t>
            </a:r>
          </a:p>
          <a:p>
            <a:pPr lvl="2"/>
            <a:r>
              <a:rPr lang="hu-HU" dirty="0"/>
              <a:t>(Homokbuckák és alacsony növényzet kevesebb hang)</a:t>
            </a:r>
          </a:p>
          <a:p>
            <a:pPr lvl="1"/>
            <a:r>
              <a:rPr lang="hu-HU" dirty="0"/>
              <a:t>A füvesterület nyerte el a 2. helyet </a:t>
            </a:r>
          </a:p>
          <a:p>
            <a:pPr lvl="2"/>
            <a:r>
              <a:rPr lang="hu-HU" dirty="0"/>
              <a:t>1 fa található a kertben (lesből leugrásra ad lehetőséget)</a:t>
            </a:r>
          </a:p>
          <a:p>
            <a:pPr lvl="2"/>
            <a:r>
              <a:rPr lang="hu-HU" dirty="0"/>
              <a:t>Szintén tompítja a hangot a föld és a homok, de a fű alacsonyabb volt)</a:t>
            </a:r>
          </a:p>
          <a:p>
            <a:pPr lvl="1"/>
            <a:r>
              <a:rPr lang="hu-HU" dirty="0"/>
              <a:t>3. Lett a beton placc: Teljesen üres (Nincs búvóhely a préda könnyen észrevette őket)</a:t>
            </a:r>
          </a:p>
        </p:txBody>
      </p:sp>
    </p:spTree>
    <p:extLst>
      <p:ext uri="{BB962C8B-B14F-4D97-AF65-F5344CB8AC3E}">
        <p14:creationId xmlns:p14="http://schemas.microsoft.com/office/powerpoint/2010/main" val="3016789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98F744-108C-8483-CBD8-EA75659F4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9572749" cy="706964"/>
          </a:xfrm>
        </p:spPr>
        <p:txBody>
          <a:bodyPr/>
          <a:lstStyle/>
          <a:p>
            <a:r>
              <a:rPr lang="hu-HU" dirty="0"/>
              <a:t>4A/1 Saját kutatások 4A/1/1 Ki vadász jobban a Benti vagy a Kinti cica? 8 3-4 hét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8290CFF9-698D-19E3-5B7C-936199865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299295"/>
              </p:ext>
            </p:extLst>
          </p:nvPr>
        </p:nvGraphicFramePr>
        <p:xfrm>
          <a:off x="0" y="0"/>
          <a:ext cx="12192000" cy="69917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61155">
                  <a:extLst>
                    <a:ext uri="{9D8B030D-6E8A-4147-A177-3AD203B41FA5}">
                      <a16:colId xmlns:a16="http://schemas.microsoft.com/office/drawing/2014/main" val="1833498748"/>
                    </a:ext>
                  </a:extLst>
                </a:gridCol>
                <a:gridCol w="1586845">
                  <a:extLst>
                    <a:ext uri="{9D8B030D-6E8A-4147-A177-3AD203B41FA5}">
                      <a16:colId xmlns:a16="http://schemas.microsoft.com/office/drawing/2014/main" val="17278172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7706092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45489603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6663991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0825342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5557516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301106404"/>
                    </a:ext>
                  </a:extLst>
                </a:gridCol>
              </a:tblGrid>
              <a:tr h="1532107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Folti adatai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Hétfő</a:t>
                      </a:r>
                    </a:p>
                    <a:p>
                      <a:pPr algn="ctr"/>
                      <a:r>
                        <a:rPr lang="hu-HU" dirty="0"/>
                        <a:t>(Szántóföld)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 Kedd</a:t>
                      </a:r>
                    </a:p>
                    <a:p>
                      <a:pPr algn="ctr"/>
                      <a:r>
                        <a:rPr lang="hu-HU" dirty="0"/>
                        <a:t>(Beton)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Szerda</a:t>
                      </a:r>
                    </a:p>
                    <a:p>
                      <a:pPr algn="ctr"/>
                      <a:r>
                        <a:rPr lang="hu-HU" dirty="0"/>
                        <a:t>(Beton)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Csütörtök</a:t>
                      </a:r>
                    </a:p>
                    <a:p>
                      <a:pPr algn="ctr"/>
                      <a:r>
                        <a:rPr lang="hu-HU" dirty="0"/>
                        <a:t>(F udvar)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Péntek (Beton)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Szombat   (Szántóföld)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Vasárnap</a:t>
                      </a:r>
                    </a:p>
                    <a:p>
                      <a:pPr algn="ctr"/>
                      <a:r>
                        <a:rPr lang="hu-HU" dirty="0"/>
                        <a:t>(F. Udvar)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3458134"/>
                  </a:ext>
                </a:extLst>
              </a:tr>
              <a:tr h="887649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Összes próbálkozás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4194278"/>
                  </a:ext>
                </a:extLst>
              </a:tr>
              <a:tr h="887649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Sikeres Próbálkozás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110227"/>
                  </a:ext>
                </a:extLst>
              </a:tr>
              <a:tr h="887649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Sikertelen Próbálkozás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515612"/>
                  </a:ext>
                </a:extLst>
              </a:tr>
              <a:tr h="887649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Fajok (Osztály szerint)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Reptile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3469191"/>
                  </a:ext>
                </a:extLst>
              </a:tr>
              <a:tr h="887649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Faj neve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1 Zöld gyík (1 Lacerta viridis)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9666226"/>
                  </a:ext>
                </a:extLst>
              </a:tr>
              <a:tr h="887649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Faj szám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984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377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DECFE3-8018-CBD7-DC14-674C4A8D9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4A/1 Saját kutatások 4A/1/1 Ki vadász jobban a Benti vagy a Kinti cica? 9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BAA7E17-E292-7053-93F6-AEFC8C4B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146092"/>
          </a:xfrm>
        </p:spPr>
        <p:txBody>
          <a:bodyPr/>
          <a:lstStyle/>
          <a:p>
            <a:r>
              <a:rPr lang="hu-HU" dirty="0"/>
              <a:t>Folti 3. hét összefoglalója</a:t>
            </a:r>
          </a:p>
          <a:p>
            <a:pPr lvl="1"/>
            <a:r>
              <a:rPr lang="hu-HU" dirty="0"/>
              <a:t>Használt nehezítés: </a:t>
            </a:r>
          </a:p>
          <a:p>
            <a:pPr lvl="2"/>
            <a:r>
              <a:rPr lang="hu-HU" dirty="0"/>
              <a:t>Csengettyűs nyakörv (Hétfő, Kedd, Szerda, Csütörtök)</a:t>
            </a:r>
          </a:p>
          <a:p>
            <a:pPr lvl="2"/>
            <a:r>
              <a:rPr lang="hu-HU" dirty="0"/>
              <a:t>Fényvisszaverő nyakörv (Péntek, Szombat, Vasárnap)</a:t>
            </a:r>
          </a:p>
          <a:p>
            <a:pPr lvl="1"/>
            <a:r>
              <a:rPr lang="hu-HU" dirty="0"/>
              <a:t>Folti próbálkozása összesen: 14</a:t>
            </a:r>
          </a:p>
          <a:p>
            <a:pPr lvl="1"/>
            <a:r>
              <a:rPr lang="hu-HU" dirty="0"/>
              <a:t>Folti sikeres próbálkozása összesen: 1 7.1%</a:t>
            </a:r>
          </a:p>
          <a:p>
            <a:pPr lvl="1"/>
            <a:r>
              <a:rPr lang="hu-HU" dirty="0"/>
              <a:t>Folti sikertelen próbálkozása összesen:  13 92.9% </a:t>
            </a:r>
          </a:p>
          <a:p>
            <a:pPr lvl="1"/>
            <a:r>
              <a:rPr lang="hu-HU" dirty="0"/>
              <a:t>Elejtett prédák összesen: 1 7.1% (0.14 naponta átlagosan)</a:t>
            </a:r>
          </a:p>
          <a:p>
            <a:pPr lvl="1"/>
            <a:r>
              <a:rPr lang="hu-HU" dirty="0"/>
              <a:t>Sikeresség Beton placcon: 1/9 11%</a:t>
            </a:r>
          </a:p>
          <a:p>
            <a:pPr lvl="1"/>
            <a:r>
              <a:rPr lang="hu-HU" dirty="0"/>
              <a:t>Sikeresség a Szántóföldön: 0/3 0%</a:t>
            </a:r>
          </a:p>
          <a:p>
            <a:pPr lvl="1"/>
            <a:r>
              <a:rPr lang="hu-HU" dirty="0"/>
              <a:t>Sikeresség a Füves udvaron: 0/2 0%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3469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32D1C9-C193-2202-F193-AD7493511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7003C787-9CE2-E650-5430-C160E4B62C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490409"/>
              </p:ext>
            </p:extLst>
          </p:nvPr>
        </p:nvGraphicFramePr>
        <p:xfrm>
          <a:off x="0" y="-327823"/>
          <a:ext cx="12192000" cy="71858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2557">
                  <a:extLst>
                    <a:ext uri="{9D8B030D-6E8A-4147-A177-3AD203B41FA5}">
                      <a16:colId xmlns:a16="http://schemas.microsoft.com/office/drawing/2014/main" val="2406786802"/>
                    </a:ext>
                  </a:extLst>
                </a:gridCol>
                <a:gridCol w="1593130">
                  <a:extLst>
                    <a:ext uri="{9D8B030D-6E8A-4147-A177-3AD203B41FA5}">
                      <a16:colId xmlns:a16="http://schemas.microsoft.com/office/drawing/2014/main" val="3898762763"/>
                    </a:ext>
                  </a:extLst>
                </a:gridCol>
                <a:gridCol w="1517715">
                  <a:extLst>
                    <a:ext uri="{9D8B030D-6E8A-4147-A177-3AD203B41FA5}">
                      <a16:colId xmlns:a16="http://schemas.microsoft.com/office/drawing/2014/main" val="2562243250"/>
                    </a:ext>
                  </a:extLst>
                </a:gridCol>
                <a:gridCol w="1140643">
                  <a:extLst>
                    <a:ext uri="{9D8B030D-6E8A-4147-A177-3AD203B41FA5}">
                      <a16:colId xmlns:a16="http://schemas.microsoft.com/office/drawing/2014/main" val="1385163202"/>
                    </a:ext>
                  </a:extLst>
                </a:gridCol>
                <a:gridCol w="1894788">
                  <a:extLst>
                    <a:ext uri="{9D8B030D-6E8A-4147-A177-3AD203B41FA5}">
                      <a16:colId xmlns:a16="http://schemas.microsoft.com/office/drawing/2014/main" val="595464597"/>
                    </a:ext>
                  </a:extLst>
                </a:gridCol>
                <a:gridCol w="1677971">
                  <a:extLst>
                    <a:ext uri="{9D8B030D-6E8A-4147-A177-3AD203B41FA5}">
                      <a16:colId xmlns:a16="http://schemas.microsoft.com/office/drawing/2014/main" val="210676303"/>
                    </a:ext>
                  </a:extLst>
                </a:gridCol>
                <a:gridCol w="1241196">
                  <a:extLst>
                    <a:ext uri="{9D8B030D-6E8A-4147-A177-3AD203B41FA5}">
                      <a16:colId xmlns:a16="http://schemas.microsoft.com/office/drawing/2014/main" val="203469218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97997900"/>
                    </a:ext>
                  </a:extLst>
                </a:gridCol>
              </a:tblGrid>
              <a:tr h="1532107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Szürke adatai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Hétfő</a:t>
                      </a:r>
                    </a:p>
                    <a:p>
                      <a:pPr algn="ctr"/>
                      <a:r>
                        <a:rPr lang="hu-HU" dirty="0"/>
                        <a:t>(Szántóföld)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Kedd (Szántóföld)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Szerda</a:t>
                      </a:r>
                    </a:p>
                    <a:p>
                      <a:pPr algn="ctr"/>
                      <a:r>
                        <a:rPr lang="hu-HU" dirty="0"/>
                        <a:t>(Beton)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Csütörtök</a:t>
                      </a:r>
                    </a:p>
                    <a:p>
                      <a:pPr algn="ctr"/>
                      <a:r>
                        <a:rPr lang="hu-HU" dirty="0"/>
                        <a:t>(F. Udvar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Péntek  (F.Udvar)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Szombat</a:t>
                      </a:r>
                    </a:p>
                    <a:p>
                      <a:pPr algn="ctr"/>
                      <a:r>
                        <a:rPr lang="hu-HU" dirty="0"/>
                        <a:t>(Beton)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Vasárnap</a:t>
                      </a:r>
                    </a:p>
                    <a:p>
                      <a:pPr algn="ctr"/>
                      <a:r>
                        <a:rPr lang="hu-HU" dirty="0"/>
                        <a:t>(Beton)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2650339"/>
                  </a:ext>
                </a:extLst>
              </a:tr>
              <a:tr h="887649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Összes próbálkozás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3533072"/>
                  </a:ext>
                </a:extLst>
              </a:tr>
              <a:tr h="887649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Sikeres Próbálkozás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4082754"/>
                  </a:ext>
                </a:extLst>
              </a:tr>
              <a:tr h="887649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Sikertelen Próbálkozás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3905249"/>
                  </a:ext>
                </a:extLst>
              </a:tr>
              <a:tr h="887649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Fajok (Osztály szerint)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Mammalia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Mammalia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Reptile Mammalia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Mammalia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8987088"/>
                  </a:ext>
                </a:extLst>
              </a:tr>
              <a:tr h="887649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Faj neve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1 Házi egér (1 Mus musculus)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1 Házi egér (1 Mus musculus)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1 Zöld gyík (1 Lacerta viridis) 1 Házi egér (1 Mus musculus)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1 Házi patkány (1 Rattus Rattus)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6788799"/>
                  </a:ext>
                </a:extLst>
              </a:tr>
              <a:tr h="887649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Faj szám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0" dirty="0"/>
                        <a:t>1/1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8607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959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F9E610-A957-CFE5-8F84-A058F75F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40" y="1115070"/>
            <a:ext cx="10477722" cy="706964"/>
          </a:xfrm>
        </p:spPr>
        <p:txBody>
          <a:bodyPr/>
          <a:lstStyle/>
          <a:p>
            <a:r>
              <a:rPr lang="hu-HU" sz="3200" dirty="0"/>
              <a:t>3. Fejezet 3A/1: Átlagos jellemzők fizikai képessége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5B0289-64BF-1263-2E51-3D4580CB2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Tökéletes Ragadozó testalkat. </a:t>
            </a:r>
          </a:p>
          <a:p>
            <a:pPr lvl="1"/>
            <a:r>
              <a:rPr lang="hu-HU" dirty="0"/>
              <a:t>Rövid testhez közeli lábak-&gt; 50km/h</a:t>
            </a:r>
          </a:p>
          <a:p>
            <a:r>
              <a:rPr lang="hu-HU" dirty="0"/>
              <a:t>Nem Csontban elhelyezkedő Kulcscsont (izomba)-&gt; Beférnek szűk helyekre-&gt;Bajusz hossz ami idegeket tartalmaznak-&gt;Túl táplálás probléma</a:t>
            </a:r>
          </a:p>
          <a:p>
            <a:r>
              <a:rPr lang="hu-HU" dirty="0"/>
              <a:t>Sok más helyen van még szőr (Láb, szem felett)</a:t>
            </a:r>
          </a:p>
          <a:p>
            <a:r>
              <a:rPr lang="hu-HU" dirty="0"/>
              <a:t>Rendkívül hajlékonyak és rugalmasak az ízületeik </a:t>
            </a:r>
          </a:p>
          <a:p>
            <a:r>
              <a:rPr lang="hu-HU" dirty="0"/>
              <a:t>Egyensúly eleve jó + Farok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573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C8F777-2EB6-0273-CCD7-3F1B26525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4A/1 Saját kutatások 4A/1/1 Ki vadász jobban a Benti vagy a Kinti cica? 10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E16C194-542E-B015-7966-526C7BE06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254501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/>
              <a:t>Szürke 4. hét összefoglalója</a:t>
            </a:r>
          </a:p>
          <a:p>
            <a:pPr lvl="1"/>
            <a:r>
              <a:rPr lang="hu-HU" sz="2300" dirty="0"/>
              <a:t>Használt nehezítés: </a:t>
            </a:r>
          </a:p>
          <a:p>
            <a:pPr lvl="2"/>
            <a:r>
              <a:rPr lang="hu-HU" sz="1700" dirty="0"/>
              <a:t>Csengettyűs nyakörv (Hétfő, Kedd, Szerda,)</a:t>
            </a:r>
          </a:p>
          <a:p>
            <a:pPr lvl="2"/>
            <a:r>
              <a:rPr lang="hu-HU" sz="1700" dirty="0"/>
              <a:t>Fényvisszaverő nyakörv (Csütörtök Péntek, Szombat, Vasárnap)</a:t>
            </a:r>
          </a:p>
          <a:p>
            <a:pPr lvl="1"/>
            <a:r>
              <a:rPr lang="hu-HU" sz="1900" dirty="0"/>
              <a:t>Szürke próbálkozása összesen: 40</a:t>
            </a:r>
          </a:p>
          <a:p>
            <a:pPr lvl="1"/>
            <a:r>
              <a:rPr lang="hu-HU" sz="1900" dirty="0"/>
              <a:t>Szürke sikeres próbálkozása összesen: 5 12.5%</a:t>
            </a:r>
          </a:p>
          <a:p>
            <a:pPr lvl="1"/>
            <a:r>
              <a:rPr lang="hu-HU" sz="1900" dirty="0"/>
              <a:t>Szürke sikertelen próbálkozása összesen:  35 87.5% </a:t>
            </a:r>
          </a:p>
          <a:p>
            <a:pPr lvl="1"/>
            <a:r>
              <a:rPr lang="hu-HU" sz="1900" dirty="0"/>
              <a:t>Elejtett prédák összesen: 5 12.5% (1.4 naponta átlagosan)</a:t>
            </a:r>
          </a:p>
          <a:p>
            <a:pPr lvl="1"/>
            <a:r>
              <a:rPr lang="hu-HU" sz="1900" dirty="0"/>
              <a:t>Sikeresség Beton placcon: 0/8 0%</a:t>
            </a:r>
          </a:p>
          <a:p>
            <a:pPr lvl="1"/>
            <a:r>
              <a:rPr lang="hu-HU" sz="1900" dirty="0"/>
              <a:t>Sikeresség a Szántóföldön: 2/17 11.7%</a:t>
            </a:r>
          </a:p>
          <a:p>
            <a:pPr lvl="1"/>
            <a:r>
              <a:rPr lang="hu-HU" sz="1900" dirty="0"/>
              <a:t>Sikeresség a Füves udvaron: 3/15 20%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7297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7EBDCF-CAE2-81B0-9DCC-8C81835AC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4A/1 Saját kutatások 4A/1/1 Ki vadász jobban a Benti vagy a Kinti cica? 11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2F1188C-0BCE-A7F6-46F4-6AB1ECE24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631780"/>
            <a:ext cx="12113444" cy="4226219"/>
          </a:xfrm>
        </p:spPr>
        <p:txBody>
          <a:bodyPr/>
          <a:lstStyle/>
          <a:p>
            <a:r>
              <a:rPr lang="hu-HU" dirty="0"/>
              <a:t>A kinti macskák elemzése a 4. hét után</a:t>
            </a:r>
          </a:p>
          <a:p>
            <a:pPr lvl="1"/>
            <a:r>
              <a:rPr lang="hu-HU" dirty="0"/>
              <a:t>A macskák vadászati hajlandósága napról napra csökkent F (Hétfőtől-csütörtök) Sz (Hétfő-Szerda)</a:t>
            </a:r>
          </a:p>
          <a:p>
            <a:pPr lvl="2"/>
            <a:r>
              <a:rPr lang="hu-HU" dirty="0"/>
              <a:t>Az új nehezítést megkapva újra felugrott a szám majd a sikertelenségeket követve ez a szám visszacsökkent újra</a:t>
            </a:r>
          </a:p>
          <a:p>
            <a:pPr lvl="2"/>
            <a:r>
              <a:rPr lang="hu-HU" dirty="0"/>
              <a:t>Egymással való játék és kergetőzésre való hajlam megnőtt </a:t>
            </a:r>
          </a:p>
          <a:p>
            <a:pPr lvl="3"/>
            <a:r>
              <a:rPr lang="hu-HU" dirty="0"/>
              <a:t>Napközbeni vadászat nagy % az unalom miatt történik  </a:t>
            </a:r>
          </a:p>
          <a:p>
            <a:pPr lvl="3"/>
            <a:r>
              <a:rPr lang="hu-HU" dirty="0"/>
              <a:t>Kinti macska kevésbé tartja izgalmasabbnak a kinti dolgokat mint a benti. De ezt honnan tudom?</a:t>
            </a:r>
          </a:p>
          <a:p>
            <a:pPr lvl="4"/>
            <a:r>
              <a:rPr lang="hu-HU" dirty="0"/>
              <a:t>Foltiékat eddig nem érdekelte azok a kint történő apróságok (repülő falevél, zacskó) ami egy benti macskát igen az ablakból </a:t>
            </a:r>
          </a:p>
          <a:p>
            <a:pPr lvl="4"/>
            <a:r>
              <a:rPr lang="hu-HU" dirty="0"/>
              <a:t>Elvettem a napi rutinból a vadászatot (izgalmas részt)</a:t>
            </a:r>
          </a:p>
          <a:p>
            <a:pPr lvl="5"/>
            <a:r>
              <a:rPr lang="hu-HU" dirty="0"/>
              <a:t>Izgalmasnak találták a falevelet, egymással való játékot (velünk is)</a:t>
            </a:r>
          </a:p>
          <a:p>
            <a:pPr lvl="2"/>
            <a:r>
              <a:rPr lang="hu-HU" dirty="0"/>
              <a:t>A nehezítésnek hála  </a:t>
            </a:r>
          </a:p>
          <a:p>
            <a:pPr lvl="3"/>
            <a:r>
              <a:rPr lang="hu-HU" dirty="0"/>
              <a:t>Folti esetében a fogási % (sikeres) felére csökkent</a:t>
            </a:r>
          </a:p>
          <a:p>
            <a:pPr lvl="3"/>
            <a:r>
              <a:rPr lang="hu-HU" dirty="0"/>
              <a:t>Szürke esetében a fogási % (sikeres) harmadára csökkent</a:t>
            </a:r>
          </a:p>
        </p:txBody>
      </p:sp>
    </p:spTree>
    <p:extLst>
      <p:ext uri="{BB962C8B-B14F-4D97-AF65-F5344CB8AC3E}">
        <p14:creationId xmlns:p14="http://schemas.microsoft.com/office/powerpoint/2010/main" val="25284158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395574-E944-EB5C-DCF3-501119ADA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4A/1 Saját kutatások 4A/1/3 Mit/Kit választ bizonyos helyzetekben? 5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5EB76DC-77CD-9586-6B11-4C3C7D12D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Gondolatok a kísérlethez</a:t>
            </a:r>
          </a:p>
          <a:p>
            <a:pPr lvl="1"/>
            <a:r>
              <a:rPr lang="hu-HU" dirty="0"/>
              <a:t>Télen a macskák jelentősen többet esznek mint nyáron </a:t>
            </a:r>
          </a:p>
          <a:p>
            <a:pPr lvl="2"/>
            <a:r>
              <a:rPr lang="hu-HU" dirty="0"/>
              <a:t>Ez a kísérletben is látszott (bármikor néztük mindig engem választott a legtöbbször)</a:t>
            </a:r>
          </a:p>
          <a:p>
            <a:pPr lvl="3"/>
            <a:r>
              <a:rPr lang="hu-HU" dirty="0"/>
              <a:t>De télen ez változott este</a:t>
            </a:r>
          </a:p>
          <a:p>
            <a:pPr lvl="1"/>
            <a:r>
              <a:rPr lang="hu-HU" dirty="0"/>
              <a:t>Megsikerült többsoron cáfolni azt a tévképzetet hogy a macskát csak az ennivaló érdekli </a:t>
            </a:r>
          </a:p>
          <a:p>
            <a:pPr lvl="1"/>
            <a:r>
              <a:rPr lang="hu-HU" dirty="0"/>
              <a:t>Foltival felesleges volt a kísérletet bőven levezetni mert ő 29 alkalommal választott engem 27 esetben a mamát.</a:t>
            </a:r>
          </a:p>
          <a:p>
            <a:pPr lvl="2"/>
            <a:r>
              <a:rPr lang="hu-HU" dirty="0"/>
              <a:t>Ez a szám Télen éhesen volt a legalacsonyabb akkor lement 22-re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18554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77C7DC-F14C-68CD-F053-BECADECE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5A/1 Természetvédelmi kár okozás és helyzet</a:t>
            </a:r>
            <a:r>
              <a:rPr lang="hu-HU" dirty="0"/>
              <a:t> 1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6311ED-4E4C-D5CE-6504-D221EDDEC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477" y="2735475"/>
            <a:ext cx="9902688" cy="3416300"/>
          </a:xfrm>
        </p:spPr>
        <p:txBody>
          <a:bodyPr/>
          <a:lstStyle/>
          <a:p>
            <a:r>
              <a:rPr lang="hu-HU" dirty="0"/>
              <a:t>A világ túlnyomó részében a macskáknak túlszaporodott állományai vannak</a:t>
            </a:r>
          </a:p>
          <a:p>
            <a:r>
              <a:rPr lang="hu-HU" dirty="0"/>
              <a:t>Nem csak a kinti hanem az időszakosan kiengedett benti macska is veszélyes lehet</a:t>
            </a:r>
          </a:p>
          <a:p>
            <a:pPr lvl="1"/>
            <a:r>
              <a:rPr lang="hu-HU" dirty="0"/>
              <a:t>Láttuk a kutatásokban is</a:t>
            </a:r>
          </a:p>
          <a:p>
            <a:r>
              <a:rPr lang="hu-HU" dirty="0"/>
              <a:t>Rengeteg faj állományának az egyedszáma csökkenő tendenciát mutat (Új </a:t>
            </a:r>
            <a:r>
              <a:rPr lang="hu-HU" dirty="0" err="1"/>
              <a:t>Zéland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Sok esetben sikerült kimutatni a macskák közvetlen károkozását</a:t>
            </a:r>
          </a:p>
          <a:p>
            <a:pPr lvl="2"/>
            <a:r>
              <a:rPr lang="hu-HU" dirty="0"/>
              <a:t>Lehet pusztítás </a:t>
            </a:r>
          </a:p>
          <a:p>
            <a:pPr lvl="2"/>
            <a:r>
              <a:rPr lang="hu-HU" dirty="0"/>
              <a:t>Lehet Genetikai állomány/DNS terjesztésében való károkozás (Felis Silvestris)</a:t>
            </a:r>
          </a:p>
          <a:p>
            <a:pPr lvl="2"/>
            <a:r>
              <a:rPr lang="hu-HU" dirty="0"/>
              <a:t>Egyedben történt károsítás</a:t>
            </a:r>
          </a:p>
          <a:p>
            <a:pPr lvl="2"/>
            <a:r>
              <a:rPr lang="hu-HU" dirty="0"/>
              <a:t>Önmagában</a:t>
            </a:r>
          </a:p>
        </p:txBody>
      </p:sp>
    </p:spTree>
    <p:extLst>
      <p:ext uri="{BB962C8B-B14F-4D97-AF65-F5344CB8AC3E}">
        <p14:creationId xmlns:p14="http://schemas.microsoft.com/office/powerpoint/2010/main" val="7355696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374CB4-E75A-77A4-50DC-6C78E727F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5A/1 Természetvédelmi kár okozás és helyzet </a:t>
            </a:r>
            <a:r>
              <a:rPr lang="hu-HU" dirty="0"/>
              <a:t>2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897D6F-378D-82F5-5095-E144192AB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374786" cy="3919848"/>
          </a:xfrm>
        </p:spPr>
        <p:txBody>
          <a:bodyPr/>
          <a:lstStyle/>
          <a:p>
            <a:r>
              <a:rPr lang="hu-HU" sz="2000" dirty="0"/>
              <a:t>1 Pusztításos károkozás</a:t>
            </a:r>
          </a:p>
          <a:p>
            <a:pPr lvl="1"/>
            <a:r>
              <a:rPr lang="hu-HU" sz="1800" dirty="0"/>
              <a:t>Körülbelül mennyi emlős és madár esik áldozatul az USA-ban évente?</a:t>
            </a:r>
          </a:p>
          <a:p>
            <a:pPr lvl="2"/>
            <a:r>
              <a:rPr lang="hu-HU" sz="1600" dirty="0"/>
              <a:t>6,3-22,3 Milliárd Emlős 1,4-4 Milliárd Madár sokak ezek közül veszélyeztetett fajok</a:t>
            </a:r>
          </a:p>
          <a:p>
            <a:pPr lvl="1"/>
            <a:r>
              <a:rPr lang="hu-HU" sz="1800" dirty="0"/>
              <a:t>Mikor képes egy inváziós faj a legnagyobb kárt okozni vagy meddig?</a:t>
            </a:r>
          </a:p>
          <a:p>
            <a:pPr lvl="2"/>
            <a:r>
              <a:rPr lang="hu-HU" sz="1600" dirty="0"/>
              <a:t>Ameddig nem jelenik meg a természetes ellensége </a:t>
            </a:r>
          </a:p>
          <a:p>
            <a:pPr lvl="3"/>
            <a:r>
              <a:rPr lang="hu-HU" sz="1400" dirty="0"/>
              <a:t>Nagyobb ragadozó, Betegség</a:t>
            </a:r>
          </a:p>
          <a:p>
            <a:pPr lvl="3"/>
            <a:r>
              <a:rPr lang="hu-HU" sz="1400" dirty="0"/>
              <a:t>Új-Zéland, Pápua-New Guinea </a:t>
            </a:r>
          </a:p>
          <a:p>
            <a:pPr lvl="1"/>
            <a:r>
              <a:rPr lang="hu-HU" sz="1800" dirty="0"/>
              <a:t>Magyarországon 2.3 Millió példány (Minden 4-dik emberre jut 1)</a:t>
            </a:r>
          </a:p>
          <a:p>
            <a:pPr lvl="2"/>
            <a:r>
              <a:rPr lang="hu-HU" sz="1600" dirty="0"/>
              <a:t>Legfőbb probléma a kóbor macskákkal van (főleg ha nincsenek ivartalanítva)</a:t>
            </a:r>
          </a:p>
          <a:p>
            <a:pPr lvl="2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05793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36D222-D891-191C-483D-D9D71B21F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5A/1 Természetvédelmi kár okozás és helyzet </a:t>
            </a:r>
            <a:r>
              <a:rPr lang="hu-HU" dirty="0"/>
              <a:t>8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F1CEAC7-780A-7FA3-7F0E-9548CC511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16" y="2603499"/>
            <a:ext cx="9964132" cy="4070677"/>
          </a:xfrm>
        </p:spPr>
        <p:txBody>
          <a:bodyPr/>
          <a:lstStyle/>
          <a:p>
            <a:r>
              <a:rPr lang="hu-HU" sz="2000" dirty="0"/>
              <a:t>3 Egyedben történt károsítás</a:t>
            </a:r>
          </a:p>
          <a:p>
            <a:pPr lvl="1"/>
            <a:r>
              <a:rPr lang="hu-HU" sz="1800" dirty="0"/>
              <a:t>Minden olyan eset amiben a préda nem pusztul el de maradandó sérülést szerez</a:t>
            </a:r>
          </a:p>
          <a:p>
            <a:pPr lvl="2"/>
            <a:r>
              <a:rPr lang="hu-HU" sz="1600" dirty="0"/>
              <a:t>A madarak esetében ez lehet a szárny megsérülése/eltörése = repülésképtelenség</a:t>
            </a:r>
          </a:p>
          <a:p>
            <a:pPr lvl="3"/>
            <a:r>
              <a:rPr lang="hu-HU" sz="1400" dirty="0"/>
              <a:t>Kiszolgáltatottság más állatoknak </a:t>
            </a:r>
          </a:p>
          <a:p>
            <a:pPr lvl="2"/>
            <a:r>
              <a:rPr lang="hu-HU" sz="1600" dirty="0"/>
              <a:t>Ha a madarat mély harapás éri a macska által terjesztett fertőzés is megölheti a madarat</a:t>
            </a:r>
          </a:p>
          <a:p>
            <a:pPr lvl="2"/>
            <a:r>
              <a:rPr lang="hu-HU" sz="1600" dirty="0"/>
              <a:t>A gyíkok védekező mechanizmusa a farok ledobása</a:t>
            </a:r>
          </a:p>
          <a:p>
            <a:pPr lvl="3"/>
            <a:r>
              <a:rPr lang="hu-HU" sz="1400" dirty="0"/>
              <a:t>A farok még egy darabig rezgő mozgást ad ami eltereli a ragadozó figyelmét</a:t>
            </a:r>
          </a:p>
          <a:p>
            <a:pPr lvl="3"/>
            <a:r>
              <a:rPr lang="hu-HU" sz="1400" dirty="0"/>
              <a:t>A farok a gyíkoknál a manőverezést is segíti </a:t>
            </a:r>
          </a:p>
          <a:p>
            <a:pPr lvl="3"/>
            <a:r>
              <a:rPr lang="hu-HU" sz="1400" dirty="0"/>
              <a:t>A gyík farkában csigolyák vannak amik a törési vonal mentén elszakadnak</a:t>
            </a:r>
          </a:p>
          <a:p>
            <a:pPr lvl="4"/>
            <a:r>
              <a:rPr lang="hu-HU" sz="1400" dirty="0"/>
              <a:t>A leszakadt farok újra tud nőni de már nem lesz olyan mint volt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09C8B79-3BB1-E83E-11DE-44DDEE704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290" y="3090760"/>
            <a:ext cx="2116710" cy="37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8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86FAAF-43E1-3191-056D-7E4372C31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171631"/>
            <a:ext cx="9027736" cy="706964"/>
          </a:xfrm>
        </p:spPr>
        <p:txBody>
          <a:bodyPr/>
          <a:lstStyle/>
          <a:p>
            <a:r>
              <a:rPr lang="hu-HU" dirty="0"/>
              <a:t>6A/1 Helyes tartás  6A/1/1 Helyes étkezés és veszélyei a nem helyesnek 1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929032F-C873-33A9-B577-45310EEA7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51161"/>
            <a:ext cx="8825659" cy="4254500"/>
          </a:xfrm>
        </p:spPr>
        <p:txBody>
          <a:bodyPr>
            <a:normAutofit/>
          </a:bodyPr>
          <a:lstStyle/>
          <a:p>
            <a:r>
              <a:rPr lang="hu-HU" sz="2000" dirty="0"/>
              <a:t>Általános jellemzők a táplálkozással/ivással kapcsolatban</a:t>
            </a:r>
          </a:p>
          <a:p>
            <a:pPr lvl="1"/>
            <a:r>
              <a:rPr lang="hu-HU" sz="1800" b="1" u="sng" dirty="0"/>
              <a:t>A házi macskák csak úgy mint vad rokonaik húsevő állatok</a:t>
            </a:r>
          </a:p>
          <a:p>
            <a:pPr lvl="1"/>
            <a:r>
              <a:rPr lang="hu-HU" sz="1800" dirty="0"/>
              <a:t>A macskák egyáltalán nem isznak sok vizet</a:t>
            </a:r>
          </a:p>
          <a:p>
            <a:pPr lvl="2"/>
            <a:r>
              <a:rPr lang="hu-HU" sz="1600" dirty="0"/>
              <a:t>Nyáron különösen nagy probléma</a:t>
            </a:r>
          </a:p>
          <a:p>
            <a:pPr lvl="2"/>
            <a:r>
              <a:rPr lang="hu-HU" sz="1600" dirty="0"/>
              <a:t>Javasolt a vegyes etetés</a:t>
            </a:r>
          </a:p>
          <a:p>
            <a:pPr lvl="3"/>
            <a:r>
              <a:rPr lang="hu-HU" sz="1400" dirty="0"/>
              <a:t>Száraz (táp) Alutasakos (aszpik)</a:t>
            </a:r>
          </a:p>
          <a:p>
            <a:pPr lvl="3"/>
            <a:r>
              <a:rPr lang="hu-HU" sz="1400" dirty="0"/>
              <a:t>Az aszpik folyadék tartalma miatt elégséges folyadékforrás lehet a macskáknak</a:t>
            </a:r>
          </a:p>
          <a:p>
            <a:pPr lvl="3"/>
            <a:r>
              <a:rPr lang="hu-HU" sz="1400" dirty="0"/>
              <a:t>Konzerves ételek többségében szintén sok lé és folyadék van</a:t>
            </a:r>
          </a:p>
          <a:p>
            <a:pPr lvl="2"/>
            <a:r>
              <a:rPr lang="hu-HU" sz="1600" dirty="0"/>
              <a:t>A macskának lehet adni a nem természetes étrendjéhez tartozó ételeket is</a:t>
            </a:r>
          </a:p>
          <a:p>
            <a:pPr lvl="3"/>
            <a:r>
              <a:rPr lang="hu-HU" sz="1400" dirty="0"/>
              <a:t>Főt kukorica szem, Borsó szem, eper</a:t>
            </a:r>
          </a:p>
          <a:p>
            <a:pPr lvl="3"/>
            <a:r>
              <a:rPr lang="hu-HU" sz="1400" dirty="0"/>
              <a:t>De sok esetben nem fogja megenni és rászoktatása rendszeres etetése kárt okoz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2E6E6DB-AAA5-0349-BD05-5C6A9B8A1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697" y="2279589"/>
            <a:ext cx="3717303" cy="247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790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466286-CB71-0D9C-303C-F8FC9C1AC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969434" cy="706964"/>
          </a:xfrm>
        </p:spPr>
        <p:txBody>
          <a:bodyPr/>
          <a:lstStyle/>
          <a:p>
            <a:r>
              <a:rPr lang="hu-HU" dirty="0"/>
              <a:t>6A/1 Helyes tartás  6A/1/1 Helyes étkezés és veszélyei a nem helyesnek 2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2BFEBF6-D84A-E3B6-820E-17AC9CBB4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919" y="2300141"/>
            <a:ext cx="9801504" cy="4336329"/>
          </a:xfrm>
        </p:spPr>
        <p:txBody>
          <a:bodyPr>
            <a:normAutofit/>
          </a:bodyPr>
          <a:lstStyle/>
          <a:p>
            <a:r>
              <a:rPr lang="hu-HU" sz="2000" dirty="0"/>
              <a:t>Legelterjedtebb ételek amiket sose adj a macskának </a:t>
            </a:r>
          </a:p>
          <a:p>
            <a:pPr lvl="1"/>
            <a:r>
              <a:rPr lang="hu-HU" sz="1800" dirty="0"/>
              <a:t>1 Csokoládé</a:t>
            </a:r>
          </a:p>
          <a:p>
            <a:pPr lvl="1"/>
            <a:r>
              <a:rPr lang="hu-HU" sz="1800" dirty="0"/>
              <a:t>2 Tejtermékek</a:t>
            </a:r>
          </a:p>
          <a:p>
            <a:pPr lvl="1"/>
            <a:r>
              <a:rPr lang="hu-HU" sz="1800" dirty="0"/>
              <a:t>3 Túl sós és fűszeres étel</a:t>
            </a:r>
          </a:p>
          <a:p>
            <a:pPr lvl="1"/>
            <a:r>
              <a:rPr lang="hu-HU" sz="1800" dirty="0"/>
              <a:t>4 Citrus félék</a:t>
            </a:r>
          </a:p>
          <a:p>
            <a:pPr lvl="1"/>
            <a:r>
              <a:rPr lang="hu-HU" sz="1800" dirty="0"/>
              <a:t>5 Nyers hús tojás </a:t>
            </a:r>
          </a:p>
          <a:p>
            <a:pPr lvl="1"/>
            <a:r>
              <a:rPr lang="hu-HU" sz="1800" dirty="0"/>
              <a:t>6 Csont</a:t>
            </a:r>
          </a:p>
          <a:p>
            <a:pPr lvl="1"/>
            <a:r>
              <a:rPr lang="hu-HU" sz="1800" dirty="0"/>
              <a:t>7 Avokádó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A502701-9296-2782-85F3-ACF0F358B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695" y="2927201"/>
            <a:ext cx="2944305" cy="393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150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9DBAC1-7003-99E0-0CBE-30CC3224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035421" cy="706964"/>
          </a:xfrm>
        </p:spPr>
        <p:txBody>
          <a:bodyPr/>
          <a:lstStyle/>
          <a:p>
            <a:r>
              <a:rPr lang="hu-HU" dirty="0"/>
              <a:t>6A/1 Helyes tartás  6A/1/1 Helyes étkezés és veszélyei a nem helyesnek 4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2ACB080-6AB6-3347-C813-D3653926E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/>
              <a:t>1 Csokoládé</a:t>
            </a:r>
          </a:p>
          <a:p>
            <a:pPr lvl="1"/>
            <a:r>
              <a:rPr lang="hu-HU" sz="1800" dirty="0"/>
              <a:t>A macskák számára mérgező </a:t>
            </a:r>
          </a:p>
          <a:p>
            <a:pPr lvl="2"/>
            <a:r>
              <a:rPr lang="hu-HU" sz="1600" dirty="0"/>
              <a:t>Teobromin tartalma miatt (ember megtudja emészteni)</a:t>
            </a:r>
          </a:p>
          <a:p>
            <a:pPr lvl="2"/>
            <a:r>
              <a:rPr lang="hu-HU" sz="1600" dirty="0"/>
              <a:t>Kakaó por a veszély forrása</a:t>
            </a:r>
          </a:p>
          <a:p>
            <a:pPr lvl="3"/>
            <a:r>
              <a:rPr lang="hu-HU" sz="1400" dirty="0"/>
              <a:t>Különösen veszélyes a cukrozatlan sütésre használt csokoládé és az étcsokoládé </a:t>
            </a:r>
          </a:p>
          <a:p>
            <a:pPr lvl="2"/>
            <a:r>
              <a:rPr lang="hu-HU" sz="1600" dirty="0"/>
              <a:t>A mérgezés súlyossága függ a dózistól és a macska méretétől</a:t>
            </a:r>
          </a:p>
          <a:p>
            <a:pPr lvl="3"/>
            <a:r>
              <a:rPr lang="hu-HU" sz="1400" dirty="0"/>
              <a:t>De általában 5.5g csokoládé por is elég a végzetes kimenetelhez</a:t>
            </a:r>
          </a:p>
          <a:p>
            <a:pPr lvl="2"/>
            <a:r>
              <a:rPr lang="hu-HU" sz="1600" dirty="0"/>
              <a:t>Főbb tünetek:</a:t>
            </a:r>
          </a:p>
          <a:p>
            <a:pPr lvl="3"/>
            <a:r>
              <a:rPr lang="hu-HU" sz="1400" dirty="0"/>
              <a:t>Hányás, hasmenés, görcsök, rohamok és halál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B4DD1F3-3408-0FB3-68DC-D63BD9859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010" y="4526919"/>
            <a:ext cx="3502990" cy="233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434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DD7A0-9C4E-013C-F85D-7F2A24352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16DCAD-A13E-2B9A-3D64-5548438D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035421" cy="706964"/>
          </a:xfrm>
        </p:spPr>
        <p:txBody>
          <a:bodyPr/>
          <a:lstStyle/>
          <a:p>
            <a:r>
              <a:rPr lang="hu-HU" dirty="0"/>
              <a:t>6A/1 Helyes tartás  6A/1/1 Helyes étkezés és veszélyei a nem helyesnek 5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45196BC-8406-9545-A63F-0FBB5D091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023543"/>
          </a:xfrm>
        </p:spPr>
        <p:txBody>
          <a:bodyPr>
            <a:normAutofit/>
          </a:bodyPr>
          <a:lstStyle/>
          <a:p>
            <a:r>
              <a:rPr lang="hu-HU" sz="2000" dirty="0"/>
              <a:t>2 Tejtermékek</a:t>
            </a:r>
          </a:p>
          <a:p>
            <a:pPr lvl="1"/>
            <a:r>
              <a:rPr lang="hu-HU" sz="1800" dirty="0"/>
              <a:t>Közhiedelemre ható káros tényező voltak a rajzfilmek</a:t>
            </a:r>
          </a:p>
          <a:p>
            <a:pPr lvl="1"/>
            <a:r>
              <a:rPr lang="hu-HU" sz="1800" b="1" u="sng" dirty="0"/>
              <a:t>A felnőtt macskák </a:t>
            </a:r>
            <a:r>
              <a:rPr lang="hu-HU" sz="1800" dirty="0"/>
              <a:t>közel </a:t>
            </a:r>
            <a:r>
              <a:rPr lang="hu-HU" sz="1800" b="1" u="sng" dirty="0"/>
              <a:t>90-100% laktózérzékeny </a:t>
            </a:r>
          </a:p>
          <a:p>
            <a:pPr lvl="2"/>
            <a:r>
              <a:rPr lang="hu-HU" sz="1600" dirty="0"/>
              <a:t>Laktóztermelést a kismacskák szervezete leállítja az elszakítás után</a:t>
            </a:r>
          </a:p>
          <a:p>
            <a:pPr lvl="2"/>
            <a:r>
              <a:rPr lang="hu-HU" sz="1600" dirty="0"/>
              <a:t>A tehéntej okozza a nagyobb problémát (kiscicákban is)</a:t>
            </a:r>
          </a:p>
          <a:p>
            <a:pPr lvl="3"/>
            <a:r>
              <a:rPr lang="hu-HU" sz="1400" dirty="0"/>
              <a:t>Rengeteg zsírt és cukrot tartalmaz-&gt;Elhízás és cukorbetegség</a:t>
            </a:r>
          </a:p>
          <a:p>
            <a:pPr lvl="3"/>
            <a:r>
              <a:rPr lang="hu-HU" sz="1400" dirty="0"/>
              <a:t>Csésze tej=Nagy doboz Pizza </a:t>
            </a:r>
          </a:p>
          <a:p>
            <a:pPr lvl="1"/>
            <a:r>
              <a:rPr lang="hu-HU" sz="1800" dirty="0"/>
              <a:t>Tünetek: Hányás, hasmenés, emésztése problémák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C3DFE81-D70E-51DF-403E-BD305843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394" y="5152098"/>
            <a:ext cx="4386606" cy="170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CEF4EC-D1F3-3469-899D-5373F9C5D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3A/2/2 Lábai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940923E-B8B6-1860-978D-307C5008C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81287"/>
            <a:ext cx="8825659" cy="4440024"/>
          </a:xfrm>
        </p:spPr>
        <p:txBody>
          <a:bodyPr/>
          <a:lstStyle/>
          <a:p>
            <a:r>
              <a:rPr lang="hu-HU" dirty="0"/>
              <a:t>Szimmetrikus járás-&gt; Az első láb mozgását mindig leköveti a hátsó láb</a:t>
            </a:r>
          </a:p>
          <a:p>
            <a:r>
              <a:rPr lang="hu-HU" dirty="0"/>
              <a:t>Nem Ínszalaghoz hanem izomhoz tapad a csigolya-&gt; Rugalmasak</a:t>
            </a:r>
          </a:p>
          <a:p>
            <a:r>
              <a:rPr lang="hu-HU" dirty="0"/>
              <a:t>4 Pszichológiai észrevétel:</a:t>
            </a:r>
          </a:p>
          <a:p>
            <a:pPr lvl="1"/>
            <a:r>
              <a:rPr lang="hu-HU" dirty="0"/>
              <a:t>„Láb pakolgatás”: Szeretnék valamit: Figyelem felkeltés/Éhes vagyok?</a:t>
            </a:r>
          </a:p>
          <a:p>
            <a:pPr lvl="1"/>
            <a:r>
              <a:rPr lang="hu-HU" dirty="0"/>
              <a:t>Láb ujjak be és ki hajtása:  Figyelj rám</a:t>
            </a:r>
          </a:p>
          <a:p>
            <a:pPr lvl="1"/>
            <a:r>
              <a:rPr lang="hu-HU" dirty="0"/>
              <a:t>Körmöt kiengedve nyomkodnak egyes tárgyakat/levegőt=Dagasztás</a:t>
            </a:r>
          </a:p>
          <a:p>
            <a:pPr lvl="2"/>
            <a:r>
              <a:rPr lang="hu-HU" dirty="0"/>
              <a:t>Szoptatásból visszamaradt agyi mechanizmus-&gt;Tejserkentés</a:t>
            </a:r>
          </a:p>
          <a:p>
            <a:pPr lvl="2"/>
            <a:r>
              <a:rPr lang="hu-HU" dirty="0"/>
              <a:t>Illatmirigyek terjesztése</a:t>
            </a:r>
          </a:p>
          <a:p>
            <a:pPr lvl="2"/>
            <a:r>
              <a:rPr lang="hu-HU" dirty="0"/>
              <a:t>Ellazulnak tőle</a:t>
            </a:r>
          </a:p>
          <a:p>
            <a:pPr lvl="1"/>
            <a:r>
              <a:rPr lang="hu-HU" dirty="0"/>
              <a:t>Kaparás/Scratching</a:t>
            </a:r>
          </a:p>
          <a:p>
            <a:pPr lvl="2"/>
            <a:r>
              <a:rPr lang="hu-HU" dirty="0"/>
              <a:t>Karmainak elhalt részének leváltás </a:t>
            </a:r>
          </a:p>
          <a:p>
            <a:pPr lvl="2"/>
            <a:r>
              <a:rPr lang="hu-HU" dirty="0"/>
              <a:t>Nyugtató hatású, Territórikus célú </a:t>
            </a:r>
          </a:p>
          <a:p>
            <a:pPr marL="914400" lvl="2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2050" name="Picture 2" descr="Why is My Cat Scratching? | Comfort Zone">
            <a:extLst>
              <a:ext uri="{FF2B5EF4-FFF2-40B4-BE49-F238E27FC236}">
                <a16:creationId xmlns:a16="http://schemas.microsoft.com/office/drawing/2014/main" id="{47B814E8-90B8-7D1C-ADC9-236DE034E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233" y="4509767"/>
            <a:ext cx="3528767" cy="234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y Cats Knead and How to Keep Them Content – MEWCATS">
            <a:extLst>
              <a:ext uri="{FF2B5EF4-FFF2-40B4-BE49-F238E27FC236}">
                <a16:creationId xmlns:a16="http://schemas.microsoft.com/office/drawing/2014/main" id="{BB741785-64A0-2BF2-25B2-35ACF1344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573" y="2595790"/>
            <a:ext cx="3057427" cy="190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62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D5FA2-70EE-1CAF-E153-CCBB87E77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3C3080-C0F8-A362-C1A9-DE3A285BC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035421" cy="706964"/>
          </a:xfrm>
        </p:spPr>
        <p:txBody>
          <a:bodyPr/>
          <a:lstStyle/>
          <a:p>
            <a:r>
              <a:rPr lang="hu-HU" dirty="0"/>
              <a:t>6A/1 Helyes tartás  6A/1/1 Helyes étkezés és veszélyei a nem helyesnek 6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7892FA6-7C34-BDC7-F6B3-46FFB57F5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797300"/>
          </a:xfrm>
        </p:spPr>
        <p:txBody>
          <a:bodyPr/>
          <a:lstStyle/>
          <a:p>
            <a:r>
              <a:rPr lang="hu-HU" sz="2000" dirty="0"/>
              <a:t>3 Túl sós és fűszeres étel</a:t>
            </a:r>
          </a:p>
          <a:p>
            <a:pPr lvl="1"/>
            <a:r>
              <a:rPr lang="hu-HU" sz="1800" dirty="0"/>
              <a:t>A macskák kevésbé toleránsak a sóval kapcsolatban mint mi</a:t>
            </a:r>
          </a:p>
          <a:p>
            <a:pPr lvl="1"/>
            <a:r>
              <a:rPr lang="hu-HU" sz="1800" dirty="0"/>
              <a:t>Bármi amit ledobunk neki az asztalról sokkal sósabb neki mint nekünk </a:t>
            </a:r>
          </a:p>
          <a:p>
            <a:pPr lvl="2"/>
            <a:r>
              <a:rPr lang="hu-HU" sz="1600" dirty="0"/>
              <a:t>Sómérgezés</a:t>
            </a:r>
          </a:p>
          <a:p>
            <a:pPr lvl="2"/>
            <a:r>
              <a:rPr lang="hu-HU" sz="1600" dirty="0"/>
              <a:t>Vízhiányos állapot</a:t>
            </a:r>
          </a:p>
          <a:p>
            <a:pPr lvl="3"/>
            <a:r>
              <a:rPr lang="hu-HU" sz="1400" dirty="0"/>
              <a:t>Hányás, hasmenés, láz, remegés, súlyos esetben halál </a:t>
            </a:r>
          </a:p>
          <a:p>
            <a:pPr lvl="2"/>
            <a:r>
              <a:rPr lang="hu-HU" sz="1600" dirty="0"/>
              <a:t>Túlzott Na bevitel = magas vérnyomás</a:t>
            </a:r>
          </a:p>
          <a:p>
            <a:pPr lvl="1"/>
            <a:r>
              <a:rPr lang="hu-HU" dirty="0"/>
              <a:t>41miligramm is sómérgezést okozhat (naponta)</a:t>
            </a:r>
          </a:p>
          <a:p>
            <a:pPr lvl="1"/>
            <a:r>
              <a:rPr lang="hu-HU" dirty="0"/>
              <a:t>Vizeletprobléma esetén és veseprobléma esetén különösen veszélyes </a:t>
            </a:r>
          </a:p>
          <a:p>
            <a:pPr lvl="1"/>
            <a:r>
              <a:rPr lang="hu-HU" dirty="0"/>
              <a:t>Tiltott a: Krumpli, Pop Corn, Perec, Sós kifli kenyér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D13367C-DF8F-F2E6-123B-19493A962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342" y="4958363"/>
            <a:ext cx="3349658" cy="18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599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472816-AA05-FDE7-5F58-DF1123B2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101409" cy="706964"/>
          </a:xfrm>
        </p:spPr>
        <p:txBody>
          <a:bodyPr/>
          <a:lstStyle/>
          <a:p>
            <a:r>
              <a:rPr lang="hu-HU" dirty="0"/>
              <a:t>6A/1 Helyes tartás  6A/1/1 Helyes étkezés és veszélyei a nem helyesnek 19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506759B-C19A-FFF8-AD18-461721171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15" y="2432115"/>
            <a:ext cx="11894885" cy="3110846"/>
          </a:xfrm>
        </p:spPr>
        <p:txBody>
          <a:bodyPr>
            <a:normAutofit/>
          </a:bodyPr>
          <a:lstStyle/>
          <a:p>
            <a:r>
              <a:rPr lang="hu-HU" dirty="0"/>
              <a:t>Legelterjedtebb ételek amiket bátran adhatsz a macskának </a:t>
            </a:r>
          </a:p>
          <a:p>
            <a:pPr lvl="1"/>
            <a:r>
              <a:rPr lang="hu-HU" dirty="0"/>
              <a:t>1 Fehér Kenyér (nem tartalmaz mazsolát/semmi + adalékot </a:t>
            </a:r>
          </a:p>
          <a:p>
            <a:pPr lvl="1"/>
            <a:r>
              <a:rPr lang="hu-HU" dirty="0"/>
              <a:t>2 Főtt tojás (Fehérje, aminosavak, B vitaminok)</a:t>
            </a:r>
          </a:p>
          <a:p>
            <a:pPr lvl="1"/>
            <a:r>
              <a:rPr lang="hu-HU" dirty="0"/>
              <a:t>3 Csont nélküli </a:t>
            </a:r>
            <a:r>
              <a:rPr lang="hu-HU" b="1" u="sng" dirty="0"/>
              <a:t>FŐTT FÜSZERMENTES </a:t>
            </a:r>
            <a:r>
              <a:rPr lang="hu-HU" dirty="0"/>
              <a:t>hal (Fehérje, tele vitaminnal, aminosavak)</a:t>
            </a:r>
          </a:p>
          <a:p>
            <a:pPr lvl="1"/>
            <a:r>
              <a:rPr lang="hu-HU" dirty="0"/>
              <a:t>4 Spenót (A C K Fe Ca van tele, macskatápok alapanyaga)</a:t>
            </a:r>
          </a:p>
          <a:p>
            <a:pPr lvl="1"/>
            <a:r>
              <a:rPr lang="hu-HU" dirty="0"/>
              <a:t>5 Sertéshús (Nagyon keveset (nagyon sós és zsíros)) (feldolgozót húst ne)</a:t>
            </a:r>
          </a:p>
          <a:p>
            <a:pPr lvl="1"/>
            <a:r>
              <a:rPr lang="hu-HU" dirty="0"/>
              <a:t>6 Tök (Székrekedés esetén kiváló a sütőtök. Egészséges és tápláló)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0EFE848-AFFC-707F-82E2-14C93375B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869" y="4346610"/>
            <a:ext cx="3868132" cy="251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252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3349EE-D443-E41C-D52E-35E67994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195677" cy="706964"/>
          </a:xfrm>
        </p:spPr>
        <p:txBody>
          <a:bodyPr/>
          <a:lstStyle/>
          <a:p>
            <a:r>
              <a:rPr lang="hu-HU" dirty="0"/>
              <a:t>6A/1 Helyes tartás  6A/1/1 Helyes étkezés és veszélyei a nem helyesnek 21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5253928-CC76-E836-C600-442393F24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16" y="2328421"/>
            <a:ext cx="9763797" cy="4289195"/>
          </a:xfrm>
        </p:spPr>
        <p:txBody>
          <a:bodyPr/>
          <a:lstStyle/>
          <a:p>
            <a:r>
              <a:rPr lang="hu-HU" sz="2000" dirty="0"/>
              <a:t>A helyes tartás kinti cicák esetén</a:t>
            </a:r>
          </a:p>
          <a:p>
            <a:pPr lvl="1"/>
            <a:r>
              <a:rPr lang="hu-HU" sz="1800" dirty="0"/>
              <a:t>Ha a miénk </a:t>
            </a:r>
          </a:p>
          <a:p>
            <a:pPr lvl="2"/>
            <a:r>
              <a:rPr lang="hu-HU" sz="1600" dirty="0"/>
              <a:t>Legyen ivartalanítva</a:t>
            </a:r>
          </a:p>
          <a:p>
            <a:pPr lvl="2"/>
            <a:r>
              <a:rPr lang="hu-HU" sz="1600" dirty="0"/>
              <a:t>Használjunk az ő és magunk érdekében kártevő/parazita repellens nyakörvet/rácsepegtető oldatot</a:t>
            </a:r>
          </a:p>
          <a:p>
            <a:pPr lvl="2"/>
            <a:r>
              <a:rPr lang="hu-HU" sz="1600" dirty="0"/>
              <a:t>Az állatot fél hetente bogarásszuk át</a:t>
            </a:r>
          </a:p>
          <a:p>
            <a:pPr lvl="3"/>
            <a:r>
              <a:rPr lang="hu-HU" sz="1400" dirty="0"/>
              <a:t>Jobban fog neki esni ha nincs benne kullancs/bolha</a:t>
            </a:r>
          </a:p>
          <a:p>
            <a:pPr lvl="2"/>
            <a:r>
              <a:rPr lang="hu-HU" sz="1600" dirty="0"/>
              <a:t>Más élőlények érdekében használjunk fényvisszaverő, hangadásra képes nyakörvet</a:t>
            </a:r>
          </a:p>
          <a:p>
            <a:pPr lvl="2"/>
            <a:r>
              <a:rPr lang="hu-HU" sz="1600" dirty="0"/>
              <a:t>Kóbor macskákat ne etessük, hívjunk menhelyet vagy állatvédő szervet</a:t>
            </a:r>
          </a:p>
          <a:p>
            <a:pPr lvl="2"/>
            <a:r>
              <a:rPr lang="hu-HU" sz="1600" dirty="0"/>
              <a:t>Próbáljunk velük is többet törődni:</a:t>
            </a:r>
          </a:p>
          <a:p>
            <a:pPr lvl="3"/>
            <a:r>
              <a:rPr lang="hu-HU" sz="1400" dirty="0"/>
              <a:t>Több játék és elfoglaltság esetén csökkenteni lehet az unalomból fakadó vadászati hajlamot</a:t>
            </a:r>
          </a:p>
          <a:p>
            <a:pPr lvl="2"/>
            <a:endParaRPr lang="hu-HU" sz="1600" dirty="0"/>
          </a:p>
          <a:p>
            <a:pPr lvl="3"/>
            <a:endParaRPr lang="hu-HU" sz="14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1F28AD6-174D-CD75-3562-76CE6255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328" y="2328421"/>
            <a:ext cx="4034672" cy="201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293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9D5416-2525-CA9F-1A16-64D0C9B3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9044848" cy="706964"/>
          </a:xfrm>
        </p:spPr>
        <p:txBody>
          <a:bodyPr/>
          <a:lstStyle/>
          <a:p>
            <a:r>
              <a:rPr lang="hu-HU" dirty="0"/>
              <a:t>6A/1 Helyes tartás  6A/1/1 Helyes étkezés és veszélyei a nem helyesnek 22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6FF72F-C845-A254-5E3A-777A94388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91" y="2356701"/>
            <a:ext cx="9473939" cy="4355184"/>
          </a:xfrm>
        </p:spPr>
        <p:txBody>
          <a:bodyPr>
            <a:normAutofit/>
          </a:bodyPr>
          <a:lstStyle/>
          <a:p>
            <a:r>
              <a:rPr lang="hu-HU" sz="2000" dirty="0"/>
              <a:t>Helyes tartás benti cicák esetén</a:t>
            </a:r>
          </a:p>
          <a:p>
            <a:pPr lvl="1"/>
            <a:r>
              <a:rPr lang="hu-HU" sz="1800" dirty="0"/>
              <a:t>Ha a cica alkalom adták kijárkál (1-2 óra erejéig) a rácsepegtető oldat és a repellens nyakörv használata ajánlott</a:t>
            </a:r>
          </a:p>
          <a:p>
            <a:pPr lvl="2"/>
            <a:r>
              <a:rPr lang="hu-HU" sz="1600" dirty="0"/>
              <a:t>Nem hozza be a parazitákat</a:t>
            </a:r>
          </a:p>
          <a:p>
            <a:pPr lvl="2"/>
            <a:r>
              <a:rPr lang="hu-HU" sz="1600" dirty="0"/>
              <a:t>Ajánlatos hetente 1-szer átbogarászni (nem csak akkor amikor vakaródzik)</a:t>
            </a:r>
          </a:p>
          <a:p>
            <a:pPr lvl="1"/>
            <a:r>
              <a:rPr lang="hu-HU" sz="1800" dirty="0"/>
              <a:t>Ha néha jár ki és vadászik a nyakörv mind kettő fajtájának a használata ajánlott (legalább az egyik)</a:t>
            </a:r>
          </a:p>
          <a:p>
            <a:pPr lvl="1"/>
            <a:r>
              <a:rPr lang="hu-HU" sz="1800" dirty="0"/>
              <a:t>Mielőtt kimegy mindenképpen próbáljuk megetetni (vadászási hajlam csökkentése)</a:t>
            </a:r>
          </a:p>
          <a:p>
            <a:pPr lvl="1"/>
            <a:r>
              <a:rPr lang="hu-HU" sz="1800" dirty="0"/>
              <a:t>Mindenképpen törődjünk vele (játék formájában is)</a:t>
            </a:r>
          </a:p>
          <a:p>
            <a:pPr lvl="1"/>
            <a:r>
              <a:rPr lang="hu-HU" sz="1800" dirty="0"/>
              <a:t>Ha szinte sosem megy ki a játékidő mindenképpen javasolt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469D745-C483-25CA-62C5-81E9CCB7A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025" y="5071258"/>
            <a:ext cx="3179975" cy="17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645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CA4BCF-B4B8-4501-5A88-D0FFFCC0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7A/1 Felhasznált forrás és irodalom 1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3D4BA9A-39FE-1AA0-99C7-7B3246C75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29" y="2264135"/>
            <a:ext cx="12041171" cy="4254500"/>
          </a:xfrm>
        </p:spPr>
        <p:txBody>
          <a:bodyPr>
            <a:normAutofit/>
          </a:bodyPr>
          <a:lstStyle/>
          <a:p>
            <a:r>
              <a:rPr lang="hu-HU" dirty="0">
                <a:hlinkClick r:id="rId2"/>
              </a:rPr>
              <a:t>https://books.google.hu/books?hl=hu&amp;lr=&amp;id=16ZsW4QLKlUC&amp;oi=fnd&amp;pg=PA7&amp;dq=cat+looks+like&amp;ots=KethNWqy99&amp;sig=kD6h2Nkt7ybIj6iBOaHVB9imA_o&amp;redir_esc=y#v=onepage&amp;q&amp;f=false</a:t>
            </a:r>
            <a:endParaRPr lang="hu-HU" dirty="0"/>
          </a:p>
          <a:p>
            <a:r>
              <a:rPr lang="hu-HU" dirty="0">
                <a:hlinkClick r:id="rId3"/>
              </a:rPr>
              <a:t>https://www.petmd.com/cat/behavior/why-do-cats-knead</a:t>
            </a:r>
            <a:endParaRPr lang="hu-HU" dirty="0"/>
          </a:p>
          <a:p>
            <a:r>
              <a:rPr lang="hu-HU" dirty="0">
                <a:hlinkClick r:id="rId4"/>
              </a:rPr>
              <a:t>https://www.youtube.com/watch?v=2h7WaQjNorA&amp;t=241s</a:t>
            </a:r>
            <a:endParaRPr lang="hu-HU" dirty="0"/>
          </a:p>
          <a:p>
            <a:r>
              <a:rPr lang="hu-HU" dirty="0">
                <a:hlinkClick r:id="rId5"/>
              </a:rPr>
              <a:t>https://basepaws.com/blog/the-world-through-the-feline-eyes</a:t>
            </a:r>
            <a:endParaRPr lang="hu-HU" dirty="0"/>
          </a:p>
          <a:p>
            <a:r>
              <a:rPr lang="hu-HU" dirty="0">
                <a:hlinkClick r:id="rId6"/>
              </a:rPr>
              <a:t>https://co4h.colostate.edu/projects/manuals/Cats-WashingtonState-U3.pdf</a:t>
            </a:r>
            <a:endParaRPr lang="hu-HU" dirty="0"/>
          </a:p>
          <a:p>
            <a:r>
              <a:rPr lang="hu-HU" dirty="0">
                <a:hlinkClick r:id="rId7"/>
              </a:rPr>
              <a:t>https://www.youtube.com/watch?v=tURs6OlKcvw</a:t>
            </a:r>
            <a:endParaRPr lang="hu-HU" dirty="0"/>
          </a:p>
          <a:p>
            <a:r>
              <a:rPr lang="hu-HU" dirty="0">
                <a:hlinkClick r:id="rId8"/>
              </a:rPr>
              <a:t>https://www.youtube.com/watch?v=6Rx42WoEe1M&amp;t=340s</a:t>
            </a:r>
            <a:endParaRPr lang="hu-HU" dirty="0"/>
          </a:p>
          <a:p>
            <a:r>
              <a:rPr lang="hu-HU" dirty="0">
                <a:hlinkClick r:id="rId9"/>
              </a:rPr>
              <a:t>https://www.youtube.com/watch?v=zKKQw0kQAt4&amp;t=704s</a:t>
            </a:r>
            <a:endParaRPr lang="hu-HU" dirty="0"/>
          </a:p>
          <a:p>
            <a:r>
              <a:rPr lang="hu-HU" dirty="0">
                <a:hlinkClick r:id="rId10"/>
              </a:rPr>
              <a:t>https://24.hu/tudomany/2024/01/06/macska-tartasa-lakasban-otthon-kint-szabadban-veszelyek/</a:t>
            </a:r>
            <a:endParaRPr lang="hu-HU" dirty="0"/>
          </a:p>
          <a:p>
            <a:r>
              <a:rPr lang="hu-HU" dirty="0"/>
              <a:t>https://mme.hu/madarak_es_macskak_a_kertben</a:t>
            </a:r>
          </a:p>
        </p:txBody>
      </p:sp>
    </p:spTree>
    <p:extLst>
      <p:ext uri="{BB962C8B-B14F-4D97-AF65-F5344CB8AC3E}">
        <p14:creationId xmlns:p14="http://schemas.microsoft.com/office/powerpoint/2010/main" val="3675863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0ECC15-6090-8FE3-3F2E-1A64373B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3A/3 Érzékszervek/Kommunikáció</a:t>
            </a:r>
            <a:br>
              <a:rPr lang="hu-HU" dirty="0"/>
            </a:br>
            <a:r>
              <a:rPr lang="hu-HU" dirty="0"/>
              <a:t>3A/3a Fülek/Hallás 1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84671BD-374E-EB79-3414-C54B62C59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5898" y="3044858"/>
            <a:ext cx="4701603" cy="3131705"/>
          </a:xfrm>
        </p:spPr>
        <p:txBody>
          <a:bodyPr/>
          <a:lstStyle/>
          <a:p>
            <a:r>
              <a:rPr lang="hu-HU" dirty="0"/>
              <a:t>A macska fülében 32 izom található</a:t>
            </a:r>
          </a:p>
          <a:p>
            <a:r>
              <a:rPr lang="hu-HU" dirty="0"/>
              <a:t>Legjobb hallásuk nekik van az összes szárazföldi emlős közül</a:t>
            </a:r>
          </a:p>
          <a:p>
            <a:pPr lvl="1"/>
            <a:r>
              <a:rPr lang="hu-HU" dirty="0"/>
              <a:t>A hangforrás pontos távolságát és helyét is be tudják lokalizálni</a:t>
            </a:r>
          </a:p>
          <a:p>
            <a:pPr lvl="1"/>
            <a:r>
              <a:rPr lang="hu-HU" dirty="0"/>
              <a:t>180°-ban egymástól függetlenül mozgatható mind a 2 füle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791ABA5-6A9D-B4BC-403F-2F49C0495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23" y="2578647"/>
            <a:ext cx="5352752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06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60FE5E-D558-059F-32D1-F6653AD1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46755"/>
            <a:ext cx="8761413" cy="1395167"/>
          </a:xfrm>
        </p:spPr>
        <p:txBody>
          <a:bodyPr/>
          <a:lstStyle/>
          <a:p>
            <a:r>
              <a:rPr lang="hu-HU" dirty="0"/>
              <a:t>3A/3 Érzékszervek/Kommunikáció</a:t>
            </a:r>
            <a:br>
              <a:rPr lang="hu-HU" dirty="0"/>
            </a:br>
            <a:r>
              <a:rPr lang="hu-HU" dirty="0"/>
              <a:t>3A/3a Fülek/Hallás 2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459ED91-977E-864B-FAC0-817A6617D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macskák fülére tölcsérként (Pinna) is lehet gondolni ami elnyeli a hangot</a:t>
            </a:r>
          </a:p>
          <a:p>
            <a:r>
              <a:rPr lang="hu-HU" dirty="0"/>
              <a:t>Legjobb hallásuk nekik van az összes szárazföldi emlős közül</a:t>
            </a:r>
          </a:p>
          <a:p>
            <a:r>
              <a:rPr lang="hu-HU" dirty="0"/>
              <a:t>„Henry Pocket”- rész feladata nem éppen letisztázott (specifikus hangok csapdába ejtése?)</a:t>
            </a:r>
          </a:p>
        </p:txBody>
      </p:sp>
      <p:sp>
        <p:nvSpPr>
          <p:cNvPr id="4" name="AutoShape 2" descr="Henry's pocket - Wikipedia">
            <a:extLst>
              <a:ext uri="{FF2B5EF4-FFF2-40B4-BE49-F238E27FC236}">
                <a16:creationId xmlns:a16="http://schemas.microsoft.com/office/drawing/2014/main" id="{225BCD45-8790-0FC7-293C-0848C4F185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229EF27-2063-5BEB-0333-A49E051D3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548" y="3941189"/>
            <a:ext cx="2925452" cy="29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18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91C38A-8507-9422-4D2A-20693253E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3A/3 Érzékszervek/Kommunikáció</a:t>
            </a:r>
            <a:br>
              <a:rPr lang="hu-HU" dirty="0"/>
            </a:br>
            <a:r>
              <a:rPr lang="hu-HU" dirty="0"/>
              <a:t>3A/3a Fülek/Hallás 4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716BFEF-C00C-6257-19FF-B8820B8E2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 A Neutrális fül pozíció</a:t>
            </a:r>
          </a:p>
          <a:p>
            <a:pPr lvl="1"/>
            <a:r>
              <a:rPr lang="hu-HU" dirty="0"/>
              <a:t>Semlegességet jelentő fül pozíció</a:t>
            </a:r>
          </a:p>
          <a:p>
            <a:pPr lvl="1"/>
            <a:r>
              <a:rPr lang="hu-HU" dirty="0"/>
              <a:t>Se nem izgatott, se nem mérges</a:t>
            </a:r>
          </a:p>
          <a:p>
            <a:pPr lvl="1"/>
            <a:r>
              <a:rPr lang="hu-HU" dirty="0"/>
              <a:t>Általában alvás közben/Relaxálás közben mutatott fül pozíció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3965358-1680-8F46-5270-B8134EF58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795" y="4033009"/>
            <a:ext cx="4245205" cy="28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62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298F7A-57B9-66B3-DCF6-71F37DFB9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181058"/>
            <a:ext cx="8761413" cy="706964"/>
          </a:xfrm>
        </p:spPr>
        <p:txBody>
          <a:bodyPr/>
          <a:lstStyle/>
          <a:p>
            <a:r>
              <a:rPr lang="hu-HU" dirty="0"/>
              <a:t>3A/3 Érzékszervek/Kommunikáció 3A/3b Látás 1</a:t>
            </a:r>
            <a:br>
              <a:rPr lang="hu-HU" dirty="0"/>
            </a:br>
            <a:r>
              <a:rPr lang="hu-HU" dirty="0"/>
              <a:t>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8213FE-108E-509B-908D-5B20D030F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14922"/>
            <a:ext cx="8825659" cy="4387536"/>
          </a:xfrm>
        </p:spPr>
        <p:txBody>
          <a:bodyPr>
            <a:normAutofit/>
          </a:bodyPr>
          <a:lstStyle/>
          <a:p>
            <a:r>
              <a:rPr lang="hu-HU" dirty="0"/>
              <a:t>Szemeik nagyok a fejmérethez képest</a:t>
            </a:r>
          </a:p>
          <a:p>
            <a:r>
              <a:rPr lang="hu-HU" dirty="0"/>
              <a:t>3 szemhéj</a:t>
            </a:r>
          </a:p>
          <a:p>
            <a:r>
              <a:rPr lang="hu-HU" dirty="0"/>
              <a:t>A szem fehér része a</a:t>
            </a:r>
            <a:r>
              <a:rPr lang="hu-HU" b="1" dirty="0"/>
              <a:t> sclera </a:t>
            </a:r>
            <a:r>
              <a:rPr lang="hu-HU" dirty="0"/>
              <a:t>ezt kötőhártya fedi</a:t>
            </a:r>
          </a:p>
          <a:p>
            <a:r>
              <a:rPr lang="hu-HU" dirty="0"/>
              <a:t>Szem előtti rész a szaruhártya-&gt;Beengedi a fényt</a:t>
            </a:r>
          </a:p>
          <a:p>
            <a:r>
              <a:rPr lang="hu-HU" dirty="0"/>
              <a:t>Szem kör alakú színes része az Írisz</a:t>
            </a:r>
          </a:p>
          <a:p>
            <a:r>
              <a:rPr lang="hu-HU" dirty="0"/>
              <a:t>A fény a pupillákon keresztül jut be</a:t>
            </a:r>
          </a:p>
          <a:p>
            <a:r>
              <a:rPr lang="hu-HU" dirty="0"/>
              <a:t>Írisz mögött van a lencse hátul pedig a retina</a:t>
            </a:r>
          </a:p>
          <a:p>
            <a:pPr lvl="1"/>
            <a:r>
              <a:rPr lang="hu-HU" dirty="0"/>
              <a:t>Retina továbbítja a fényt az agynak és az agy képet alkot</a:t>
            </a:r>
          </a:p>
          <a:p>
            <a:pPr lvl="1"/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F39F981-5F00-B046-A3BD-7324739D4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016" y="2314922"/>
            <a:ext cx="4320618" cy="308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27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tanácsterem">
  <a:themeElements>
    <a:clrScheme name="Ion tanácstere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tanácstere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tanácstere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TM02900722[[fn=Tanácsterem]]</Template>
  <TotalTime>8882</TotalTime>
  <Words>4601</Words>
  <Application>Microsoft Office PowerPoint</Application>
  <PresentationFormat>Szélesvásznú</PresentationFormat>
  <Paragraphs>737</Paragraphs>
  <Slides>54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54</vt:i4>
      </vt:variant>
    </vt:vector>
  </HeadingPairs>
  <TitlesOfParts>
    <vt:vector size="59" baseType="lpstr">
      <vt:lpstr>Arial</vt:lpstr>
      <vt:lpstr>Calibri</vt:lpstr>
      <vt:lpstr>Century Gothic</vt:lpstr>
      <vt:lpstr>Wingdings 3</vt:lpstr>
      <vt:lpstr>Ion tanácsterem</vt:lpstr>
      <vt:lpstr>Ismerd meg jobban macskád </vt:lpstr>
      <vt:lpstr>1. Fejezet  1A/1 Faj Származása, Házasítása</vt:lpstr>
      <vt:lpstr>1. Fejezet  1A/4 Faj Származása, Házasítása</vt:lpstr>
      <vt:lpstr>3. Fejezet 3A/1: Átlagos jellemzők fizikai képessége</vt:lpstr>
      <vt:lpstr>3A/2/2 Lábai </vt:lpstr>
      <vt:lpstr>3A/3 Érzékszervek/Kommunikáció 3A/3a Fülek/Hallás 1</vt:lpstr>
      <vt:lpstr>3A/3 Érzékszervek/Kommunikáció 3A/3a Fülek/Hallás 2</vt:lpstr>
      <vt:lpstr>3A/3 Érzékszervek/Kommunikáció 3A/3a Fülek/Hallás 4</vt:lpstr>
      <vt:lpstr>3A/3 Érzékszervek/Kommunikáció 3A/3b Látás 1  </vt:lpstr>
      <vt:lpstr>3A/3 Érzékszervek/Kommunikáció 3A/3b Látás 2</vt:lpstr>
      <vt:lpstr>3A/3 Érzékszervek/Kommunikáció 3A/3b Szaglás Ízlelés </vt:lpstr>
      <vt:lpstr> 3A/3 Érzékszervek/Kommunikáció 3A/3d Farok 1 </vt:lpstr>
      <vt:lpstr>3A/3 Érzékszervek/Kommunikáció 3A/3d Farok 2</vt:lpstr>
      <vt:lpstr>3A/3 Érzékszervek/Kommunikáció 3A/3e Hangok/Beszéd 1 </vt:lpstr>
      <vt:lpstr>3A/3 Érzékszervek/Kommunikáció 3A/3e Hangok/Beszéd 2</vt:lpstr>
      <vt:lpstr>3A/3 Érzékszervek/Kommunikáció 3A/3e Hangok/Beszéd 3</vt:lpstr>
      <vt:lpstr>3A/3 Érzékszervek/Kommunikáció 3A/3f Alvási pozíció 1 </vt:lpstr>
      <vt:lpstr>3A/3 Érzékszervek/Kommunikáció 3A/3f Alvási pozíció 2</vt:lpstr>
      <vt:lpstr>3A/4 Belsőszervek    3A/4a Keringés és a Légzés 1  </vt:lpstr>
      <vt:lpstr>3A/4 Belsőszervek    3A/4a Keringés és a Légzés 2</vt:lpstr>
      <vt:lpstr>3A/4 Belsőszervek    3A/4a Keringés és a Légzés 3</vt:lpstr>
      <vt:lpstr>3A/4 Belsőszervek    3A/4a Keringés és a Légzés 4</vt:lpstr>
      <vt:lpstr>3A/4 Belsőszervek  3A/4b Kiválasztás Emésztés 1 </vt:lpstr>
      <vt:lpstr>3A/4 Belsőszervek  3A/4b Kiválasztás Emésztés 2</vt:lpstr>
      <vt:lpstr>3A/4 Belsőszervek  3A/4b Kiválasztás Emésztés 3</vt:lpstr>
      <vt:lpstr>3A/4 Belsőszervek  3A/4b Kiválasztás Emésztés 4</vt:lpstr>
      <vt:lpstr>3A/4 Belsőszervek  3A/4b Kiválasztás Emésztés 5</vt:lpstr>
      <vt:lpstr>3A/4 Belsőszervek  3A/4b Kiválasztás Emésztés 6</vt:lpstr>
      <vt:lpstr>3A/4 Belsőszervek  3A/4b Kiválasztás Emésztés 7</vt:lpstr>
      <vt:lpstr>4A/1 Saját kutatások 4A/1/1 Ki vadász jobban a Benti vagy a Kinti cica? 1</vt:lpstr>
      <vt:lpstr>4A/1 Saját kutatások 4A/1/1 Ki vadász jobban a Benti vagy a Kinti cica? 3</vt:lpstr>
      <vt:lpstr>4A/1 Saját kutatások 4A/1/1 Ki vadász jobban a Benti vagy a Kinti cica? 4</vt:lpstr>
      <vt:lpstr>4A/1 Saját kutatások 4A/1/1 Ki vadász jobban a Benti vagy a Kinti cica? 6</vt:lpstr>
      <vt:lpstr>4A/1 Saját kutatások 4A/1/1 Ki vadász jobban a Benti vagy a Kinti cica? 5</vt:lpstr>
      <vt:lpstr>4A/1 Saját kutatások 4A/1/1 Ki vadász jobban a Benti vagy a Kinti cica? 7</vt:lpstr>
      <vt:lpstr>4A/1 Saját kutatások 4A/1/1 Ki vadász jobban a Benti vagy a Kinti cica? 8</vt:lpstr>
      <vt:lpstr>4A/1 Saját kutatások 4A/1/1 Ki vadász jobban a Benti vagy a Kinti cica? 8 3-4 hét</vt:lpstr>
      <vt:lpstr>4A/1 Saját kutatások 4A/1/1 Ki vadász jobban a Benti vagy a Kinti cica? 9</vt:lpstr>
      <vt:lpstr>PowerPoint-bemutató</vt:lpstr>
      <vt:lpstr>4A/1 Saját kutatások 4A/1/1 Ki vadász jobban a Benti vagy a Kinti cica? 10</vt:lpstr>
      <vt:lpstr>4A/1 Saját kutatások 4A/1/1 Ki vadász jobban a Benti vagy a Kinti cica? 11</vt:lpstr>
      <vt:lpstr>4A/1 Saját kutatások 4A/1/3 Mit/Kit választ bizonyos helyzetekben? 5</vt:lpstr>
      <vt:lpstr>5A/1 Természetvédelmi kár okozás és helyzet 1</vt:lpstr>
      <vt:lpstr>5A/1 Természetvédelmi kár okozás és helyzet 2</vt:lpstr>
      <vt:lpstr>5A/1 Természetvédelmi kár okozás és helyzet 8</vt:lpstr>
      <vt:lpstr>6A/1 Helyes tartás  6A/1/1 Helyes étkezés és veszélyei a nem helyesnek 1 </vt:lpstr>
      <vt:lpstr>6A/1 Helyes tartás  6A/1/1 Helyes étkezés és veszélyei a nem helyesnek 2</vt:lpstr>
      <vt:lpstr>6A/1 Helyes tartás  6A/1/1 Helyes étkezés és veszélyei a nem helyesnek 4</vt:lpstr>
      <vt:lpstr>6A/1 Helyes tartás  6A/1/1 Helyes étkezés és veszélyei a nem helyesnek 5</vt:lpstr>
      <vt:lpstr>6A/1 Helyes tartás  6A/1/1 Helyes étkezés és veszélyei a nem helyesnek 6</vt:lpstr>
      <vt:lpstr>6A/1 Helyes tartás  6A/1/1 Helyes étkezés és veszélyei a nem helyesnek 19</vt:lpstr>
      <vt:lpstr>6A/1 Helyes tartás  6A/1/1 Helyes étkezés és veszélyei a nem helyesnek 21</vt:lpstr>
      <vt:lpstr>6A/1 Helyes tartás  6A/1/1 Helyes étkezés és veszélyei a nem helyesnek 22</vt:lpstr>
      <vt:lpstr>7A/1 Felhasznált forrás és irodalom 1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Lajter Szabolcs Sándor</dc:creator>
  <cp:lastModifiedBy>Janda Zsófia</cp:lastModifiedBy>
  <cp:revision>59</cp:revision>
  <dcterms:created xsi:type="dcterms:W3CDTF">2024-09-25T21:29:34Z</dcterms:created>
  <dcterms:modified xsi:type="dcterms:W3CDTF">2025-06-13T15:05:15Z</dcterms:modified>
</cp:coreProperties>
</file>