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30" r:id="rId3"/>
    <p:sldId id="332" r:id="rId4"/>
    <p:sldId id="258" r:id="rId5"/>
    <p:sldId id="294" r:id="rId6"/>
    <p:sldId id="259" r:id="rId7"/>
    <p:sldId id="295" r:id="rId8"/>
    <p:sldId id="297" r:id="rId9"/>
    <p:sldId id="296" r:id="rId10"/>
    <p:sldId id="299" r:id="rId11"/>
    <p:sldId id="316" r:id="rId12"/>
    <p:sldId id="298" r:id="rId13"/>
    <p:sldId id="300" r:id="rId14"/>
    <p:sldId id="301" r:id="rId15"/>
    <p:sldId id="302" r:id="rId16"/>
    <p:sldId id="303" r:id="rId17"/>
    <p:sldId id="319" r:id="rId18"/>
    <p:sldId id="305" r:id="rId19"/>
    <p:sldId id="317" r:id="rId20"/>
    <p:sldId id="318" r:id="rId21"/>
    <p:sldId id="307" r:id="rId22"/>
    <p:sldId id="308" r:id="rId23"/>
    <p:sldId id="331" r:id="rId24"/>
    <p:sldId id="309" r:id="rId25"/>
    <p:sldId id="320" r:id="rId26"/>
    <p:sldId id="321" r:id="rId27"/>
    <p:sldId id="311" r:id="rId28"/>
    <p:sldId id="323" r:id="rId29"/>
    <p:sldId id="312" r:id="rId30"/>
    <p:sldId id="324" r:id="rId31"/>
    <p:sldId id="325" r:id="rId32"/>
    <p:sldId id="329" r:id="rId33"/>
    <p:sldId id="327" r:id="rId34"/>
    <p:sldId id="313" r:id="rId35"/>
    <p:sldId id="328" r:id="rId36"/>
    <p:sldId id="306" r:id="rId37"/>
    <p:sldId id="310" r:id="rId38"/>
    <p:sldId id="333" r:id="rId39"/>
    <p:sldId id="334" r:id="rId40"/>
    <p:sldId id="314" r:id="rId41"/>
    <p:sldId id="315" r:id="rId42"/>
    <p:sldId id="326" r:id="rId43"/>
    <p:sldId id="336" r:id="rId44"/>
    <p:sldId id="335" r:id="rId45"/>
    <p:sldId id="27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92" autoAdjust="0"/>
    <p:restoredTop sz="94660"/>
  </p:normalViewPr>
  <p:slideViewPr>
    <p:cSldViewPr snapToGrid="0">
      <p:cViewPr varScale="1">
        <p:scale>
          <a:sx n="82" d="100"/>
          <a:sy n="82" d="100"/>
        </p:scale>
        <p:origin x="59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16BBF-F769-481A-A21D-9A9B340BB79C}" type="datetimeFigureOut">
              <a:rPr lang="hu-HU" smtClean="0"/>
              <a:t>2025. 06. 20.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93629-C088-48AD-927F-8725E116D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4755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EB5D-A9F4-42F1-9B09-1386E453C361}" type="datetimeFigureOut">
              <a:rPr lang="hu-HU" smtClean="0"/>
              <a:t>2025. 06. 20.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A94D-038D-4185-83F2-9F41C74D51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073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EB5D-A9F4-42F1-9B09-1386E453C361}" type="datetimeFigureOut">
              <a:rPr lang="hu-HU" smtClean="0"/>
              <a:t>2025. 06. 20.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A94D-038D-4185-83F2-9F41C74D51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661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EB5D-A9F4-42F1-9B09-1386E453C361}" type="datetimeFigureOut">
              <a:rPr lang="hu-HU" smtClean="0"/>
              <a:t>2025. 06. 20.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A94D-038D-4185-83F2-9F41C74D51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530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EB5D-A9F4-42F1-9B09-1386E453C361}" type="datetimeFigureOut">
              <a:rPr lang="hu-HU" smtClean="0"/>
              <a:t>2025. 06. 20.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A94D-038D-4185-83F2-9F41C74D51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0392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EB5D-A9F4-42F1-9B09-1386E453C361}" type="datetimeFigureOut">
              <a:rPr lang="hu-HU" smtClean="0"/>
              <a:t>2025. 06. 20.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A94D-038D-4185-83F2-9F41C74D51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252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EB5D-A9F4-42F1-9B09-1386E453C361}" type="datetimeFigureOut">
              <a:rPr lang="hu-HU" smtClean="0"/>
              <a:t>2025. 06. 20.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A94D-038D-4185-83F2-9F41C74D51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57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EB5D-A9F4-42F1-9B09-1386E453C361}" type="datetimeFigureOut">
              <a:rPr lang="hu-HU" smtClean="0"/>
              <a:t>2025. 06. 20.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A94D-038D-4185-83F2-9F41C74D51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8083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EB5D-A9F4-42F1-9B09-1386E453C361}" type="datetimeFigureOut">
              <a:rPr lang="hu-HU" smtClean="0"/>
              <a:t>2025. 06. 20.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A94D-038D-4185-83F2-9F41C74D51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196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EB5D-A9F4-42F1-9B09-1386E453C361}" type="datetimeFigureOut">
              <a:rPr lang="hu-HU" smtClean="0"/>
              <a:t>2025. 06. 20.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A94D-038D-4185-83F2-9F41C74D51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441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EB5D-A9F4-42F1-9B09-1386E453C361}" type="datetimeFigureOut">
              <a:rPr lang="hu-HU" smtClean="0"/>
              <a:t>2025. 06. 20.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A94D-038D-4185-83F2-9F41C74D51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1608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EB5D-A9F4-42F1-9B09-1386E453C361}" type="datetimeFigureOut">
              <a:rPr lang="hu-HU" smtClean="0"/>
              <a:t>2025. 06. 20.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A94D-038D-4185-83F2-9F41C74D51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7824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EB5D-A9F4-42F1-9B09-1386E453C361}" type="datetimeFigureOut">
              <a:rPr lang="hu-HU" smtClean="0"/>
              <a:t>2025. 06. 20.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7A94D-038D-4185-83F2-9F41C74D51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519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946223" y="1452147"/>
            <a:ext cx="8299554" cy="1321033"/>
          </a:xfrm>
        </p:spPr>
        <p:txBody>
          <a:bodyPr>
            <a:noAutofit/>
          </a:bodyPr>
          <a:lstStyle/>
          <a:p>
            <a:r>
              <a:rPr lang="hu-HU" sz="4800" b="1" dirty="0"/>
              <a:t>Show-felkészítés </a:t>
            </a:r>
            <a:br>
              <a:rPr lang="hu-HU" sz="4800" b="1" dirty="0"/>
            </a:br>
            <a:endParaRPr lang="hu-HU" sz="48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4126694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hu-HU" dirty="0"/>
              <a:t>GÖDÖLLŐ  </a:t>
            </a:r>
          </a:p>
          <a:p>
            <a:r>
              <a:rPr lang="hu-HU" dirty="0"/>
              <a:t>2025. </a:t>
            </a:r>
            <a:r>
              <a:rPr lang="hu-HU"/>
              <a:t>augusztus </a:t>
            </a:r>
            <a:r>
              <a:rPr lang="hu-HU" dirty="0"/>
              <a:t>13.</a:t>
            </a:r>
          </a:p>
          <a:p>
            <a:r>
              <a:rPr lang="hu-HU" dirty="0"/>
              <a:t>Kőrösi Zsolt</a:t>
            </a:r>
          </a:p>
          <a:p>
            <a:r>
              <a:rPr lang="hu-HU" dirty="0"/>
              <a:t>Holstein-fríz Tenyésztők Egyesülete</a:t>
            </a:r>
          </a:p>
        </p:txBody>
      </p:sp>
    </p:spTree>
    <p:extLst>
      <p:ext uri="{BB962C8B-B14F-4D97-AF65-F5344CB8AC3E}">
        <p14:creationId xmlns:p14="http://schemas.microsoft.com/office/powerpoint/2010/main" val="2195968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Mosás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478" y="1741779"/>
            <a:ext cx="5239925" cy="412747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806698" y="2445319"/>
            <a:ext cx="55471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000000"/>
                </a:solidFill>
                <a:latin typeface="AvenirLTStd-Heavy"/>
              </a:rPr>
              <a:t>Szükséges felszerelés</a:t>
            </a:r>
          </a:p>
          <a:p>
            <a:endParaRPr lang="hu-HU" sz="2800" dirty="0">
              <a:solidFill>
                <a:srgbClr val="000000"/>
              </a:solidFill>
              <a:latin typeface="AvenirLTStd-Heavy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Wingdings2"/>
              </a:rPr>
              <a:t>Vödör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Wingdings2"/>
              </a:rPr>
              <a:t>pH </a:t>
            </a:r>
            <a:r>
              <a:rPr lang="hu-HU" sz="2800" dirty="0" err="1">
                <a:latin typeface="Wingdings2"/>
              </a:rPr>
              <a:t>neutral</a:t>
            </a:r>
            <a:r>
              <a:rPr lang="hu-HU" sz="2800" dirty="0">
                <a:latin typeface="Wingdings2"/>
              </a:rPr>
              <a:t> sampon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Wingdings2"/>
              </a:rPr>
              <a:t>Gyökérkefe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Wingdings2"/>
              </a:rPr>
              <a:t>Erős kefe – körömtisztítás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Wingdings2"/>
              </a:rPr>
              <a:t>Locsolótömlő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545738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794" y="0"/>
            <a:ext cx="3193642" cy="435133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229" y="-2130185"/>
            <a:ext cx="3697637" cy="503803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8453" y="0"/>
            <a:ext cx="3353545" cy="6858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9" y="4351338"/>
            <a:ext cx="3810000" cy="254317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9935" y="3382505"/>
            <a:ext cx="3320180" cy="332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89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Mosás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Megfelelő hely kiválasztása</a:t>
            </a:r>
          </a:p>
          <a:p>
            <a:r>
              <a:rPr lang="hu-HU" dirty="0"/>
              <a:t>Csúszásmentes hely</a:t>
            </a:r>
          </a:p>
          <a:p>
            <a:r>
              <a:rPr lang="hu-HU" dirty="0"/>
              <a:t>Megfelelő hőmérsékletű, nagy mennyiségű víz</a:t>
            </a:r>
          </a:p>
          <a:p>
            <a:r>
              <a:rPr lang="hu-HU" dirty="0"/>
              <a:t>Szőr megóvása – áztatás</a:t>
            </a:r>
          </a:p>
          <a:p>
            <a:r>
              <a:rPr lang="hu-HU" dirty="0"/>
              <a:t>Samponos mosás </a:t>
            </a:r>
          </a:p>
          <a:p>
            <a:r>
              <a:rPr lang="hu-HU" dirty="0"/>
              <a:t>Gyökérkefe használata</a:t>
            </a:r>
          </a:p>
          <a:p>
            <a:r>
              <a:rPr lang="hu-HU" dirty="0"/>
              <a:t>Kényes részek elővigyázatos tisztítása</a:t>
            </a:r>
          </a:p>
        </p:txBody>
      </p:sp>
    </p:spTree>
    <p:extLst>
      <p:ext uri="{BB962C8B-B14F-4D97-AF65-F5344CB8AC3E}">
        <p14:creationId xmlns:p14="http://schemas.microsoft.com/office/powerpoint/2010/main" val="365616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3698" y="380623"/>
            <a:ext cx="10515600" cy="1325563"/>
          </a:xfrm>
        </p:spPr>
        <p:txBody>
          <a:bodyPr/>
          <a:lstStyle/>
          <a:p>
            <a:pPr algn="ctr"/>
            <a:r>
              <a:rPr lang="hu-HU" b="1" dirty="0"/>
              <a:t>Mosás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020733" y="1828800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Kényelmes fejmagasság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Világos környezet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Áztatás bő vízzel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Nem túl nagy nyomással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800" dirty="0"/>
          </a:p>
          <a:p>
            <a:endParaRPr lang="hu-HU" sz="2800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95" y="1828800"/>
            <a:ext cx="6491175" cy="424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91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Mosás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7615" y="1221191"/>
            <a:ext cx="5237136" cy="4351338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Samponos mosás</a:t>
            </a:r>
          </a:p>
          <a:p>
            <a:r>
              <a:rPr lang="hu-HU" dirty="0"/>
              <a:t>Alapos átmosás gyökérkefével</a:t>
            </a:r>
          </a:p>
          <a:p>
            <a:r>
              <a:rPr lang="hu-HU" dirty="0"/>
              <a:t>Kényes részeket körültekintően</a:t>
            </a:r>
          </a:p>
          <a:p>
            <a:pPr lvl="1"/>
            <a:r>
              <a:rPr lang="hu-HU" dirty="0"/>
              <a:t>Fülek, szemek </a:t>
            </a:r>
          </a:p>
          <a:p>
            <a:pPr lvl="1"/>
            <a:r>
              <a:rPr lang="hu-HU" dirty="0" err="1"/>
              <a:t>Péra</a:t>
            </a:r>
            <a:r>
              <a:rPr lang="hu-HU" dirty="0"/>
              <a:t> és végbél környéke</a:t>
            </a:r>
          </a:p>
          <a:p>
            <a:r>
              <a:rPr lang="hu-HU" dirty="0"/>
              <a:t>Füljelzők tisztítása</a:t>
            </a:r>
          </a:p>
          <a:p>
            <a:r>
              <a:rPr lang="hu-HU" dirty="0"/>
              <a:t>Sampon teljes kiöblítése</a:t>
            </a:r>
          </a:p>
          <a:p>
            <a:r>
              <a:rPr lang="hu-HU" dirty="0"/>
              <a:t>Víz kihúzása a szőrzetből</a:t>
            </a:r>
          </a:p>
          <a:p>
            <a:r>
              <a:rPr lang="hu-HU" dirty="0"/>
              <a:t>Szőrzet zsírtalanítása</a:t>
            </a:r>
          </a:p>
          <a:p>
            <a:r>
              <a:rPr lang="hu-HU" dirty="0"/>
              <a:t>Túl hideg időben történő mosás</a:t>
            </a:r>
          </a:p>
          <a:p>
            <a:pPr lvl="1"/>
            <a:r>
              <a:rPr lang="hu-HU" dirty="0"/>
              <a:t>Meleg hely, takaró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370" y="1690687"/>
            <a:ext cx="5729049" cy="416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74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32650"/>
            <a:ext cx="6015483" cy="443909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483" y="2820692"/>
            <a:ext cx="6176518" cy="403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5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Nyírás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50" y="1469164"/>
            <a:ext cx="10515600" cy="4351338"/>
          </a:xfrm>
        </p:spPr>
        <p:txBody>
          <a:bodyPr/>
          <a:lstStyle/>
          <a:p>
            <a:r>
              <a:rPr lang="hu-HU" dirty="0"/>
              <a:t>Veszélyes üzem</a:t>
            </a:r>
          </a:p>
          <a:p>
            <a:r>
              <a:rPr lang="hu-HU" dirty="0"/>
              <a:t>Elektromos készülékek</a:t>
            </a:r>
          </a:p>
          <a:p>
            <a:r>
              <a:rPr lang="hu-HU" dirty="0"/>
              <a:t>Mozgó állat</a:t>
            </a:r>
          </a:p>
          <a:p>
            <a:r>
              <a:rPr lang="hu-HU" dirty="0"/>
              <a:t>Kellően nagy világos helyszín</a:t>
            </a:r>
          </a:p>
          <a:p>
            <a:r>
              <a:rPr lang="hu-HU" dirty="0"/>
              <a:t>Megfelelő rögzítési hely</a:t>
            </a:r>
          </a:p>
          <a:p>
            <a:r>
              <a:rPr lang="hu-HU" dirty="0"/>
              <a:t>Tréning kötőfékkel</a:t>
            </a:r>
          </a:p>
          <a:p>
            <a:r>
              <a:rPr lang="hu-HU" dirty="0"/>
              <a:t>Segítő ember jelenléte</a:t>
            </a:r>
          </a:p>
          <a:p>
            <a:r>
              <a:rPr lang="hu-HU" dirty="0"/>
              <a:t>1., 2., esetleg 3. nyírás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65" y="1939497"/>
            <a:ext cx="6273594" cy="341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9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Alapfelszerelés</a:t>
            </a:r>
            <a:br>
              <a:rPr lang="hu-HU" b="1" dirty="0"/>
            </a:b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049" y="1168836"/>
            <a:ext cx="7398397" cy="568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44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54" y="-2095719"/>
            <a:ext cx="5306082" cy="719985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132" y="-542440"/>
            <a:ext cx="3842868" cy="460955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931" y="1504206"/>
            <a:ext cx="3735092" cy="509185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366" y="631960"/>
            <a:ext cx="2003156" cy="27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24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272" y="237992"/>
            <a:ext cx="3225966" cy="36915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32" y="4481862"/>
            <a:ext cx="2284823" cy="204459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776" y="4481862"/>
            <a:ext cx="2512790" cy="204459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087" y="4481862"/>
            <a:ext cx="2393394" cy="204459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566" y="0"/>
            <a:ext cx="3053166" cy="416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61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Állatok kiválasztása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Funkcionális küllem</a:t>
            </a:r>
          </a:p>
          <a:p>
            <a:pPr lvl="1"/>
            <a:r>
              <a:rPr lang="hu-HU" dirty="0"/>
              <a:t>Méret</a:t>
            </a:r>
          </a:p>
          <a:p>
            <a:pPr lvl="1"/>
            <a:r>
              <a:rPr lang="hu-HU" dirty="0"/>
              <a:t>Erős hát</a:t>
            </a:r>
          </a:p>
          <a:p>
            <a:pPr lvl="1"/>
            <a:r>
              <a:rPr lang="hu-HU" dirty="0"/>
              <a:t>Szabályos far</a:t>
            </a:r>
          </a:p>
          <a:p>
            <a:pPr lvl="1"/>
            <a:r>
              <a:rPr lang="hu-HU" dirty="0"/>
              <a:t>Korrekt lábak</a:t>
            </a:r>
          </a:p>
          <a:p>
            <a:pPr lvl="1"/>
            <a:r>
              <a:rPr lang="hu-HU" dirty="0"/>
              <a:t>Tőgyalakulás</a:t>
            </a:r>
          </a:p>
          <a:p>
            <a:r>
              <a:rPr lang="hu-HU" dirty="0"/>
              <a:t>Tejelő jelleg</a:t>
            </a:r>
          </a:p>
          <a:p>
            <a:r>
              <a:rPr lang="hu-HU" dirty="0"/>
              <a:t>Stílus</a:t>
            </a:r>
          </a:p>
        </p:txBody>
      </p:sp>
    </p:spTree>
    <p:extLst>
      <p:ext uri="{BB962C8B-B14F-4D97-AF65-F5344CB8AC3E}">
        <p14:creationId xmlns:p14="http://schemas.microsoft.com/office/powerpoint/2010/main" val="4275553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9878" y="302359"/>
            <a:ext cx="1158756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venir-Book"/>
              </a:rPr>
              <a:t>Every animal is different, that’s why we always have to choose between</a:t>
            </a:r>
          </a:p>
          <a:p>
            <a:r>
              <a:rPr lang="en-US" sz="2800" dirty="0">
                <a:solidFill>
                  <a:srgbClr val="000000"/>
                </a:solidFill>
                <a:latin typeface="Avenir-Book"/>
              </a:rPr>
              <a:t>normal, tighter or very tight blades.</a:t>
            </a:r>
          </a:p>
          <a:p>
            <a:r>
              <a:rPr lang="en-US" sz="2800" dirty="0">
                <a:solidFill>
                  <a:srgbClr val="000000"/>
                </a:solidFill>
                <a:latin typeface="Avenir-Book"/>
              </a:rPr>
              <a:t>Blades can be used on the </a:t>
            </a:r>
            <a:r>
              <a:rPr lang="en-US" sz="2800" dirty="0">
                <a:solidFill>
                  <a:srgbClr val="B30000"/>
                </a:solidFill>
                <a:latin typeface="Avenir-Book"/>
              </a:rPr>
              <a:t>big clipper</a:t>
            </a:r>
            <a:r>
              <a:rPr lang="en-US" sz="2800" dirty="0">
                <a:solidFill>
                  <a:srgbClr val="000000"/>
                </a:solidFill>
                <a:latin typeface="Avenir-Book"/>
              </a:rPr>
              <a:t>:</a:t>
            </a:r>
          </a:p>
          <a:p>
            <a:r>
              <a:rPr lang="hu-HU" sz="2800" dirty="0" err="1">
                <a:solidFill>
                  <a:srgbClr val="000000"/>
                </a:solidFill>
                <a:latin typeface="Avenir-Book"/>
              </a:rPr>
              <a:t>Normal</a:t>
            </a:r>
            <a:r>
              <a:rPr lang="hu-HU" sz="2800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hu-HU" sz="2800" dirty="0">
                <a:solidFill>
                  <a:srgbClr val="B30000"/>
                </a:solidFill>
                <a:latin typeface="Wingdings" panose="05000000000000000000" pitchFamily="2" charset="2"/>
              </a:rPr>
              <a:t> </a:t>
            </a:r>
            <a:r>
              <a:rPr lang="hu-HU" sz="2800" dirty="0">
                <a:solidFill>
                  <a:srgbClr val="000000"/>
                </a:solidFill>
                <a:latin typeface="Avenir-Book"/>
              </a:rPr>
              <a:t>GT502/GT501 </a:t>
            </a:r>
            <a:r>
              <a:rPr lang="hu-HU" sz="2800" dirty="0" err="1">
                <a:solidFill>
                  <a:srgbClr val="000000"/>
                </a:solidFill>
                <a:latin typeface="Avenir-Book"/>
              </a:rPr>
              <a:t>or</a:t>
            </a:r>
            <a:r>
              <a:rPr lang="hu-HU" sz="2800" dirty="0">
                <a:solidFill>
                  <a:srgbClr val="000000"/>
                </a:solidFill>
                <a:latin typeface="Avenir-Book"/>
              </a:rPr>
              <a:t> GT505</a:t>
            </a:r>
          </a:p>
          <a:p>
            <a:r>
              <a:rPr lang="hu-HU" sz="2800" dirty="0">
                <a:solidFill>
                  <a:srgbClr val="000000"/>
                </a:solidFill>
                <a:latin typeface="Avenir-Book"/>
              </a:rPr>
              <a:t>	       </a:t>
            </a:r>
            <a:r>
              <a:rPr lang="de-DE" sz="2800" dirty="0">
                <a:solidFill>
                  <a:srgbClr val="000000"/>
                </a:solidFill>
                <a:latin typeface="Avenir-Book"/>
              </a:rPr>
              <a:t>Oster 84 AU / GT505 </a:t>
            </a:r>
            <a:endParaRPr lang="hu-HU" sz="2800" dirty="0">
              <a:solidFill>
                <a:srgbClr val="000000"/>
              </a:solidFill>
              <a:latin typeface="Avenir-Book"/>
            </a:endParaRPr>
          </a:p>
          <a:p>
            <a:pPr lvl="3"/>
            <a:r>
              <a:rPr lang="hu-HU" sz="2800" dirty="0">
                <a:solidFill>
                  <a:srgbClr val="000000"/>
                </a:solidFill>
                <a:latin typeface="Avenir-Book"/>
              </a:rPr>
              <a:t>  </a:t>
            </a:r>
            <a:r>
              <a:rPr lang="de-DE" sz="2800" dirty="0" err="1">
                <a:solidFill>
                  <a:srgbClr val="000000"/>
                </a:solidFill>
                <a:latin typeface="Avenir-Book"/>
              </a:rPr>
              <a:t>Heiniger</a:t>
            </a:r>
            <a:r>
              <a:rPr lang="de-DE" sz="2800" dirty="0">
                <a:solidFill>
                  <a:srgbClr val="000000"/>
                </a:solidFill>
                <a:latin typeface="Avenir-Book"/>
              </a:rPr>
              <a:t> 23</a:t>
            </a:r>
          </a:p>
          <a:p>
            <a:r>
              <a:rPr lang="hu-HU" sz="2800" dirty="0" err="1">
                <a:solidFill>
                  <a:srgbClr val="000000"/>
                </a:solidFill>
                <a:latin typeface="Avenir-Book"/>
              </a:rPr>
              <a:t>Tighter</a:t>
            </a:r>
            <a:r>
              <a:rPr lang="hu-HU" sz="2800" dirty="0">
                <a:solidFill>
                  <a:srgbClr val="000000"/>
                </a:solidFill>
                <a:latin typeface="Avenir-Book"/>
              </a:rPr>
              <a:t>     </a:t>
            </a:r>
            <a:r>
              <a:rPr lang="hu-HU" sz="2800" dirty="0" err="1">
                <a:solidFill>
                  <a:srgbClr val="000000"/>
                </a:solidFill>
                <a:latin typeface="Avenir-Book"/>
              </a:rPr>
              <a:t>Oster</a:t>
            </a:r>
            <a:r>
              <a:rPr lang="hu-HU" sz="2800" dirty="0">
                <a:solidFill>
                  <a:srgbClr val="000000"/>
                </a:solidFill>
                <a:latin typeface="Avenir-Book"/>
              </a:rPr>
              <a:t> 84AU / GT505 </a:t>
            </a:r>
          </a:p>
          <a:p>
            <a:r>
              <a:rPr lang="hu-HU" sz="2800" dirty="0">
                <a:solidFill>
                  <a:srgbClr val="000000"/>
                </a:solidFill>
                <a:latin typeface="Avenir-Book"/>
              </a:rPr>
              <a:t>	       </a:t>
            </a:r>
            <a:r>
              <a:rPr lang="hu-HU" sz="2800" dirty="0" err="1">
                <a:solidFill>
                  <a:srgbClr val="000000"/>
                </a:solidFill>
                <a:latin typeface="Avenir-Book"/>
              </a:rPr>
              <a:t>Heiniger</a:t>
            </a:r>
            <a:r>
              <a:rPr lang="hu-HU" sz="2800" dirty="0">
                <a:solidFill>
                  <a:srgbClr val="000000"/>
                </a:solidFill>
                <a:latin typeface="Avenir-Book"/>
              </a:rPr>
              <a:t> 23</a:t>
            </a:r>
          </a:p>
          <a:p>
            <a:r>
              <a:rPr lang="hu-HU" sz="2800" dirty="0" err="1">
                <a:solidFill>
                  <a:srgbClr val="000000"/>
                </a:solidFill>
                <a:latin typeface="Avenir-Book"/>
              </a:rPr>
              <a:t>Tight</a:t>
            </a:r>
            <a:r>
              <a:rPr lang="hu-HU" sz="2800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hu-HU" sz="2800" dirty="0">
                <a:solidFill>
                  <a:srgbClr val="B30000"/>
                </a:solidFill>
                <a:latin typeface="Wingdings" panose="05000000000000000000" pitchFamily="2" charset="2"/>
              </a:rPr>
              <a:t> </a:t>
            </a:r>
            <a:r>
              <a:rPr lang="hu-HU" sz="2800" dirty="0">
                <a:solidFill>
                  <a:srgbClr val="000000"/>
                </a:solidFill>
                <a:latin typeface="Avenir-Book"/>
              </a:rPr>
              <a:t>    </a:t>
            </a:r>
            <a:r>
              <a:rPr lang="hu-HU" sz="2800" dirty="0" err="1">
                <a:solidFill>
                  <a:srgbClr val="000000"/>
                </a:solidFill>
                <a:latin typeface="Avenir-Book"/>
              </a:rPr>
              <a:t>Oster</a:t>
            </a:r>
            <a:r>
              <a:rPr lang="hu-HU" sz="2800" dirty="0">
                <a:solidFill>
                  <a:srgbClr val="000000"/>
                </a:solidFill>
                <a:latin typeface="Avenir-Book"/>
              </a:rPr>
              <a:t> 84AU – GT505 </a:t>
            </a:r>
            <a:r>
              <a:rPr lang="hu-HU" sz="2800" dirty="0" err="1">
                <a:solidFill>
                  <a:srgbClr val="000000"/>
                </a:solidFill>
                <a:latin typeface="Avenir-Book"/>
              </a:rPr>
              <a:t>or</a:t>
            </a:r>
            <a:r>
              <a:rPr lang="hu-HU" sz="2800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hu-HU" sz="2800" dirty="0" err="1">
                <a:solidFill>
                  <a:srgbClr val="000000"/>
                </a:solidFill>
                <a:latin typeface="Avenir-Book"/>
              </a:rPr>
              <a:t>Heiniger</a:t>
            </a:r>
            <a:r>
              <a:rPr lang="hu-HU" sz="2800" dirty="0">
                <a:solidFill>
                  <a:srgbClr val="000000"/>
                </a:solidFill>
                <a:latin typeface="Avenir-Book"/>
              </a:rPr>
              <a:t> 23</a:t>
            </a:r>
          </a:p>
          <a:p>
            <a:r>
              <a:rPr lang="hu-HU" sz="2800" dirty="0">
                <a:solidFill>
                  <a:srgbClr val="B30000"/>
                </a:solidFill>
                <a:latin typeface="Wingdings" panose="05000000000000000000" pitchFamily="2" charset="2"/>
              </a:rPr>
              <a:t>	 </a:t>
            </a:r>
            <a:r>
              <a:rPr lang="de-DE" sz="2800" dirty="0">
                <a:solidFill>
                  <a:srgbClr val="B30000"/>
                </a:solidFill>
                <a:latin typeface="Wingdings" panose="05000000000000000000" pitchFamily="2" charset="2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Avenir-Book"/>
              </a:rPr>
              <a:t>Gt</a:t>
            </a:r>
            <a:r>
              <a:rPr lang="de-DE" sz="2800" dirty="0">
                <a:solidFill>
                  <a:srgbClr val="000000"/>
                </a:solidFill>
                <a:latin typeface="Avenir-Book"/>
              </a:rPr>
              <a:t> 511/ GT 505 </a:t>
            </a:r>
            <a:r>
              <a:rPr lang="de-DE" sz="2800" dirty="0" err="1">
                <a:solidFill>
                  <a:srgbClr val="000000"/>
                </a:solidFill>
                <a:latin typeface="Avenir-Book"/>
              </a:rPr>
              <a:t>or</a:t>
            </a:r>
            <a:r>
              <a:rPr lang="de-DE" sz="2800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Avenir-Book"/>
              </a:rPr>
              <a:t>Heiniger</a:t>
            </a:r>
            <a:r>
              <a:rPr lang="de-DE" sz="2800" dirty="0">
                <a:solidFill>
                  <a:srgbClr val="000000"/>
                </a:solidFill>
                <a:latin typeface="Avenir-Book"/>
              </a:rPr>
              <a:t> 23</a:t>
            </a:r>
          </a:p>
          <a:p>
            <a:r>
              <a:rPr lang="hu-HU" sz="2800" dirty="0">
                <a:solidFill>
                  <a:srgbClr val="B30000"/>
                </a:solidFill>
                <a:latin typeface="Wingdings" panose="05000000000000000000" pitchFamily="2" charset="2"/>
              </a:rPr>
              <a:t>	  </a:t>
            </a:r>
            <a:r>
              <a:rPr lang="de-DE" sz="2800" dirty="0" err="1">
                <a:solidFill>
                  <a:srgbClr val="000000"/>
                </a:solidFill>
                <a:latin typeface="Avenir-Book"/>
              </a:rPr>
              <a:t>Heiniger</a:t>
            </a:r>
            <a:r>
              <a:rPr lang="de-DE" sz="2800" dirty="0">
                <a:solidFill>
                  <a:srgbClr val="000000"/>
                </a:solidFill>
                <a:latin typeface="Avenir-Book"/>
              </a:rPr>
              <a:t> 31F/15 </a:t>
            </a:r>
            <a:r>
              <a:rPr lang="de-DE" sz="2800" dirty="0" err="1">
                <a:solidFill>
                  <a:srgbClr val="000000"/>
                </a:solidFill>
                <a:latin typeface="Avenir-Book"/>
              </a:rPr>
              <a:t>or</a:t>
            </a:r>
            <a:r>
              <a:rPr lang="de-DE" sz="2800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Avenir-Book"/>
              </a:rPr>
              <a:t>Heiniger</a:t>
            </a:r>
            <a:r>
              <a:rPr lang="de-DE" sz="2800" dirty="0">
                <a:solidFill>
                  <a:srgbClr val="000000"/>
                </a:solidFill>
                <a:latin typeface="Avenir-Book"/>
              </a:rPr>
              <a:t> 31F/ 23</a:t>
            </a:r>
          </a:p>
          <a:p>
            <a:r>
              <a:rPr lang="en-US" sz="2800" dirty="0">
                <a:solidFill>
                  <a:srgbClr val="000000"/>
                </a:solidFill>
                <a:latin typeface="Avenir-Book"/>
              </a:rPr>
              <a:t>Blades which can be used on the </a:t>
            </a:r>
            <a:r>
              <a:rPr lang="en-US" sz="2800" dirty="0">
                <a:solidFill>
                  <a:srgbClr val="B30000"/>
                </a:solidFill>
                <a:latin typeface="Avenir-Book"/>
              </a:rPr>
              <a:t>small clipper</a:t>
            </a:r>
            <a:r>
              <a:rPr lang="en-US" sz="2800" dirty="0">
                <a:solidFill>
                  <a:srgbClr val="000000"/>
                </a:solidFill>
                <a:latin typeface="Avenir-Book"/>
              </a:rPr>
              <a:t>:</a:t>
            </a:r>
          </a:p>
          <a:p>
            <a:r>
              <a:rPr lang="hu-HU" sz="2800" dirty="0">
                <a:solidFill>
                  <a:srgbClr val="B30000"/>
                </a:solidFill>
                <a:latin typeface="Wingdings" panose="05000000000000000000" pitchFamily="2" charset="2"/>
              </a:rPr>
              <a:t>	 </a:t>
            </a:r>
            <a:r>
              <a:rPr lang="en-US" sz="2800" dirty="0">
                <a:solidFill>
                  <a:srgbClr val="B30000"/>
                </a:solidFill>
                <a:latin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venir-Book"/>
              </a:rPr>
              <a:t>10 (comparable with 501/502), 15, 30, 40 and 50. 40 and 50</a:t>
            </a:r>
          </a:p>
          <a:p>
            <a:r>
              <a:rPr lang="hu-HU" sz="2800" dirty="0">
                <a:solidFill>
                  <a:srgbClr val="000000"/>
                </a:solidFill>
                <a:latin typeface="Avenir-Book"/>
              </a:rPr>
              <a:t>	       </a:t>
            </a:r>
            <a:r>
              <a:rPr lang="en-US" sz="2800" dirty="0">
                <a:solidFill>
                  <a:srgbClr val="000000"/>
                </a:solidFill>
                <a:latin typeface="Avenir-Book"/>
              </a:rPr>
              <a:t>are tight and used for inside ears and tail but be careful with</a:t>
            </a:r>
          </a:p>
          <a:p>
            <a:r>
              <a:rPr lang="hu-HU" sz="2800" dirty="0">
                <a:solidFill>
                  <a:srgbClr val="000000"/>
                </a:solidFill>
                <a:latin typeface="Avenir-Book"/>
              </a:rPr>
              <a:t>	       </a:t>
            </a:r>
            <a:r>
              <a:rPr lang="hu-HU" sz="2800" dirty="0" err="1">
                <a:solidFill>
                  <a:srgbClr val="000000"/>
                </a:solidFill>
                <a:latin typeface="Avenir-Book"/>
              </a:rPr>
              <a:t>the</a:t>
            </a:r>
            <a:r>
              <a:rPr lang="hu-HU" sz="2800" dirty="0">
                <a:solidFill>
                  <a:srgbClr val="000000"/>
                </a:solidFill>
                <a:latin typeface="Avenir-Book"/>
              </a:rPr>
              <a:t> </a:t>
            </a:r>
            <a:r>
              <a:rPr lang="hu-HU" sz="2800" dirty="0" err="1">
                <a:solidFill>
                  <a:srgbClr val="000000"/>
                </a:solidFill>
                <a:latin typeface="Avenir-Book"/>
              </a:rPr>
              <a:t>black</a:t>
            </a:r>
            <a:r>
              <a:rPr lang="hu-HU" sz="2800" dirty="0">
                <a:solidFill>
                  <a:srgbClr val="000000"/>
                </a:solidFill>
                <a:latin typeface="Avenir-Book"/>
              </a:rPr>
              <a:t>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946098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7973" y="365126"/>
            <a:ext cx="11105827" cy="5811838"/>
          </a:xfrm>
        </p:spPr>
        <p:txBody>
          <a:bodyPr>
            <a:noAutofit/>
          </a:bodyPr>
          <a:lstStyle/>
          <a:p>
            <a:r>
              <a:rPr lang="hu-HU" sz="2400" dirty="0"/>
              <a:t>Az állatelőkészítés időt, gyakorlást és türelmet igényel</a:t>
            </a:r>
            <a:endParaRPr lang="en-US" sz="2400" dirty="0"/>
          </a:p>
          <a:p>
            <a:r>
              <a:rPr lang="hu-HU" sz="2400" dirty="0"/>
              <a:t>Sok-sok állat megnyírása mielőtt elégedettek lehetünk</a:t>
            </a:r>
            <a:endParaRPr lang="en-US" sz="2400" dirty="0"/>
          </a:p>
          <a:p>
            <a:r>
              <a:rPr lang="hu-HU" sz="2400" dirty="0"/>
              <a:t>Ne félj, hogy hibázol! Mindenki úgy kezdte!</a:t>
            </a:r>
            <a:r>
              <a:rPr lang="en-US" sz="2400" dirty="0"/>
              <a:t> Watching professional</a:t>
            </a:r>
          </a:p>
          <a:p>
            <a:r>
              <a:rPr lang="hu-HU" sz="2400" dirty="0"/>
              <a:t>Lesd el, és/vagy kérdezd meg a specialistákat!</a:t>
            </a:r>
            <a:endParaRPr lang="en-US" sz="2400" dirty="0"/>
          </a:p>
          <a:p>
            <a:r>
              <a:rPr lang="hu-HU" sz="2400" dirty="0"/>
              <a:t>Légy biztos, hogy tiszta és száraz az állatot, mielőtt megkezded a nyírást!</a:t>
            </a:r>
            <a:r>
              <a:rPr lang="en-US" sz="2400" dirty="0"/>
              <a:t> It helps you to</a:t>
            </a:r>
          </a:p>
          <a:p>
            <a:r>
              <a:rPr lang="hu-HU" sz="2400" dirty="0"/>
              <a:t>Fontos a jó minőségű gépek és az éles pengék használata!</a:t>
            </a:r>
            <a:endParaRPr lang="en-US" sz="2400" dirty="0"/>
          </a:p>
          <a:p>
            <a:r>
              <a:rPr lang="hu-HU" sz="2400" dirty="0"/>
              <a:t>Megfelelő fényviszonyok közt nyírj! Legjobb a természetes fény!</a:t>
            </a:r>
            <a:r>
              <a:rPr lang="en-US" sz="2400" dirty="0"/>
              <a:t> </a:t>
            </a:r>
            <a:endParaRPr lang="hu-HU" sz="2400" dirty="0"/>
          </a:p>
          <a:p>
            <a:r>
              <a:rPr lang="hu-HU" sz="2400" dirty="0"/>
              <a:t>Először </a:t>
            </a:r>
            <a:r>
              <a:rPr lang="hu-HU" sz="2400" dirty="0" err="1"/>
              <a:t>készítsd</a:t>
            </a:r>
            <a:r>
              <a:rPr lang="hu-HU" sz="2400" dirty="0"/>
              <a:t> ki a felszerelés, csak utána kösd ki az állatot!</a:t>
            </a:r>
            <a:endParaRPr lang="en-US" sz="2400" dirty="0"/>
          </a:p>
          <a:p>
            <a:r>
              <a:rPr lang="hu-HU" sz="2400" dirty="0"/>
              <a:t>Nyírás előtt ellenőrizd az állat előnyeit és hátrányait – ezek alapján </a:t>
            </a:r>
            <a:r>
              <a:rPr lang="hu-HU" sz="2400" dirty="0" err="1"/>
              <a:t>válassz</a:t>
            </a:r>
            <a:r>
              <a:rPr lang="hu-HU" sz="2400" dirty="0"/>
              <a:t> késeket a nyíráshoz</a:t>
            </a:r>
            <a:r>
              <a:rPr lang="en-US" sz="2400" dirty="0"/>
              <a:t>.</a:t>
            </a:r>
          </a:p>
          <a:p>
            <a:r>
              <a:rPr lang="hu-HU" sz="2400" dirty="0"/>
              <a:t>A profi javítani tud az állat részein a nyírás által!</a:t>
            </a:r>
          </a:p>
          <a:p>
            <a:r>
              <a:rPr lang="hu-HU" sz="2400" dirty="0"/>
              <a:t>A többszöri nyírás </a:t>
            </a:r>
            <a:r>
              <a:rPr lang="hu-HU" sz="2400" dirty="0" err="1"/>
              <a:t>kondícionálja</a:t>
            </a:r>
            <a:r>
              <a:rPr lang="hu-HU" sz="2400" dirty="0"/>
              <a:t> az új szőrt, könnyebb nyírni és szebb képet mutat!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6239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pPr algn="ctr"/>
            <a:r>
              <a:rPr lang="hu-HU" b="1" dirty="0"/>
              <a:t>Nyírás</a:t>
            </a:r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Különböző testtájak – különböző nyírás</a:t>
            </a:r>
          </a:p>
          <a:p>
            <a:r>
              <a:rPr lang="hu-HU" dirty="0"/>
              <a:t>Elsősorban </a:t>
            </a:r>
            <a:r>
              <a:rPr lang="hu-HU" dirty="0" err="1"/>
              <a:t>szőrhosszúságbeli</a:t>
            </a:r>
            <a:r>
              <a:rPr lang="hu-HU" dirty="0"/>
              <a:t> különbség</a:t>
            </a:r>
          </a:p>
          <a:p>
            <a:r>
              <a:rPr lang="hu-HU" dirty="0"/>
              <a:t>Más gép – más penge – más nyírási irány</a:t>
            </a:r>
          </a:p>
          <a:p>
            <a:r>
              <a:rPr lang="hu-HU" dirty="0"/>
              <a:t>Mindenhol az alaposságra kell törekedni</a:t>
            </a:r>
          </a:p>
          <a:p>
            <a:r>
              <a:rPr lang="hu-HU" dirty="0"/>
              <a:t>Egyenletes szőrhosszúság</a:t>
            </a:r>
          </a:p>
          <a:p>
            <a:r>
              <a:rPr lang="hu-HU" dirty="0"/>
              <a:t>Átmenetek szép – „láthatatlan” kivitelezése</a:t>
            </a:r>
          </a:p>
          <a:p>
            <a:r>
              <a:rPr lang="hu-HU" dirty="0"/>
              <a:t>Hibák elrejtése, előnyős tulajdonságok kiemelése</a:t>
            </a:r>
          </a:p>
          <a:p>
            <a:r>
              <a:rPr lang="hu-HU" dirty="0"/>
              <a:t>A „Jólápoltság” mindenek előtt!!!</a:t>
            </a:r>
          </a:p>
        </p:txBody>
      </p:sp>
    </p:spTree>
    <p:extLst>
      <p:ext uri="{BB962C8B-B14F-4D97-AF65-F5344CB8AC3E}">
        <p14:creationId xmlns:p14="http://schemas.microsoft.com/office/powerpoint/2010/main" val="2397950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30" y="91136"/>
            <a:ext cx="9634331" cy="676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18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Nyírás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Javasolt az állat nyírását a faroknál kezdeni</a:t>
            </a:r>
          </a:p>
          <a:p>
            <a:r>
              <a:rPr lang="hu-HU" dirty="0"/>
              <a:t>A farokcsont vége felett két maroknyi távolságban</a:t>
            </a:r>
          </a:p>
          <a:p>
            <a:r>
              <a:rPr lang="hu-HU" dirty="0" err="1"/>
              <a:t>Körbenyírni</a:t>
            </a:r>
            <a:r>
              <a:rPr lang="hu-HU" dirty="0"/>
              <a:t> a farkat a faroktőig</a:t>
            </a:r>
          </a:p>
          <a:p>
            <a:r>
              <a:rPr lang="hu-HU" dirty="0"/>
              <a:t>Két oldalra átmenet a faroktőnél a későbbi hátvonalba</a:t>
            </a:r>
          </a:p>
          <a:p>
            <a:r>
              <a:rPr lang="hu-HU" dirty="0"/>
              <a:t>Farokbojt marad!</a:t>
            </a:r>
          </a:p>
        </p:txBody>
      </p:sp>
    </p:spTree>
    <p:extLst>
      <p:ext uri="{BB962C8B-B14F-4D97-AF65-F5344CB8AC3E}">
        <p14:creationId xmlns:p14="http://schemas.microsoft.com/office/powerpoint/2010/main" val="1596419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18648" cy="386301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089" y="2994984"/>
            <a:ext cx="6454911" cy="386301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7811146" y="650929"/>
            <a:ext cx="3316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A farok nyírása</a:t>
            </a:r>
          </a:p>
        </p:txBody>
      </p:sp>
    </p:spTree>
    <p:extLst>
      <p:ext uri="{BB962C8B-B14F-4D97-AF65-F5344CB8AC3E}">
        <p14:creationId xmlns:p14="http://schemas.microsoft.com/office/powerpoint/2010/main" val="1287213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Lábak nyírása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164" y="2478565"/>
            <a:ext cx="3524662" cy="368722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957234" y="1690688"/>
            <a:ext cx="399339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Minden láb belső oldalát finom nyírással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A hátulsó lábak külső oldalán a </a:t>
            </a:r>
            <a:r>
              <a:rPr lang="hu-HU" sz="2800" dirty="0" err="1"/>
              <a:t>csánk</a:t>
            </a:r>
            <a:r>
              <a:rPr lang="hu-HU" sz="2800" dirty="0"/>
              <a:t> véna alatt szintén finom nyírással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Felette közepes hosszúságú pengével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A véna képezi az átmenet helyét a szőrhosszúságban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8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631" y="2317638"/>
            <a:ext cx="3809424" cy="400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83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Lábak nyírása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517755" y="1690688"/>
            <a:ext cx="315648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Az elülső láb mindkét oldalát finom szőrhosszra nyírjuk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Könyök-vállbúb a felső határvonal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Vállbúb-mar a másik határvonal a test és a nyak között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800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733" y="1690688"/>
            <a:ext cx="3762809" cy="435133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145" y="1712501"/>
            <a:ext cx="4024393" cy="430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2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281966" cy="350321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36172"/>
            <a:ext cx="5281967" cy="342182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225" y="0"/>
            <a:ext cx="5093776" cy="343617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224" y="3421829"/>
            <a:ext cx="5093775" cy="34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90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Nyírás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lapocka vonalától a nyak és a fej rövidebb szőrhossz</a:t>
            </a:r>
          </a:p>
          <a:p>
            <a:r>
              <a:rPr lang="hu-HU" dirty="0"/>
              <a:t>A test 2mm hosszúságú szőrhosszra nyírása</a:t>
            </a:r>
          </a:p>
          <a:p>
            <a:r>
              <a:rPr lang="hu-HU" dirty="0"/>
              <a:t>A has szőrzete megmarad</a:t>
            </a:r>
          </a:p>
          <a:p>
            <a:r>
              <a:rPr lang="hu-HU" dirty="0"/>
              <a:t>A hátvonal szőrzete megmarad</a:t>
            </a:r>
          </a:p>
          <a:p>
            <a:r>
              <a:rPr lang="hu-HU" dirty="0"/>
              <a:t>A combok közepes hosszúságú szőrhosszra nyírása</a:t>
            </a:r>
          </a:p>
          <a:p>
            <a:r>
              <a:rPr lang="hu-HU" dirty="0"/>
              <a:t>A pártaszél egyenletes körbe-nyírása –fűkörmök is!</a:t>
            </a:r>
          </a:p>
        </p:txBody>
      </p:sp>
    </p:spTree>
    <p:extLst>
      <p:ext uri="{BB962C8B-B14F-4D97-AF65-F5344CB8AC3E}">
        <p14:creationId xmlns:p14="http://schemas.microsoft.com/office/powerpoint/2010/main" val="1322092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9859617" cy="688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64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82" y="173803"/>
            <a:ext cx="4423132" cy="382450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695" y="173803"/>
            <a:ext cx="4669426" cy="401099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979" y="3439675"/>
            <a:ext cx="3992667" cy="346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68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Nyírás - hasvonal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2770" y="3155150"/>
            <a:ext cx="10515600" cy="4351338"/>
          </a:xfrm>
        </p:spPr>
        <p:txBody>
          <a:bodyPr/>
          <a:lstStyle/>
          <a:p>
            <a:r>
              <a:rPr lang="hu-HU" dirty="0"/>
              <a:t>A hasvonal nyírása</a:t>
            </a:r>
          </a:p>
          <a:p>
            <a:r>
              <a:rPr lang="hu-HU" dirty="0"/>
              <a:t>Könyök mögött indul</a:t>
            </a:r>
          </a:p>
          <a:p>
            <a:r>
              <a:rPr lang="hu-HU" dirty="0"/>
              <a:t>Oldalvonalon halad</a:t>
            </a:r>
          </a:p>
          <a:p>
            <a:r>
              <a:rPr lang="hu-HU" dirty="0"/>
              <a:t>Lágyékig tart</a:t>
            </a:r>
          </a:p>
          <a:p>
            <a:r>
              <a:rPr lang="hu-HU" dirty="0"/>
              <a:t>Átmenet képzése</a:t>
            </a:r>
          </a:p>
          <a:p>
            <a:r>
              <a:rPr lang="hu-HU" dirty="0"/>
              <a:t>Mélységet ad az állatnak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633" y="1549844"/>
            <a:ext cx="3950550" cy="385910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183" y="3479395"/>
            <a:ext cx="4535817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03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6174"/>
            <a:ext cx="4122550" cy="245086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83236" y="574213"/>
            <a:ext cx="716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Nyírás - bordák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8384583" y="1585918"/>
            <a:ext cx="34561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A bordacsontok ívén haladva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Rövidebb szőrhossz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Nem túl éles átmenet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Fény-árnyék hatás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Tejelő jelleg kiemelése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800" dirty="0"/>
          </a:p>
          <a:p>
            <a:endParaRPr lang="hu-HU" sz="2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367"/>
            <a:ext cx="4107051" cy="277115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051" y="2536517"/>
            <a:ext cx="4242573" cy="285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7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Nyírás - hátvonal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hátvonal nyírása</a:t>
            </a:r>
          </a:p>
          <a:p>
            <a:r>
              <a:rPr lang="hu-HU" dirty="0"/>
              <a:t>Baltavágástól indul</a:t>
            </a:r>
          </a:p>
          <a:p>
            <a:r>
              <a:rPr lang="hu-HU" dirty="0"/>
              <a:t>Farokban végződik</a:t>
            </a:r>
          </a:p>
          <a:p>
            <a:r>
              <a:rPr lang="hu-HU" dirty="0"/>
              <a:t>Felszárított hátszőrzet</a:t>
            </a:r>
          </a:p>
          <a:p>
            <a:r>
              <a:rPr lang="hu-HU" dirty="0"/>
              <a:t>Háromszög alakú – élesség kiemelése</a:t>
            </a:r>
          </a:p>
          <a:p>
            <a:r>
              <a:rPr lang="hu-HU" dirty="0"/>
              <a:t>Átmenet képzése az oldalon</a:t>
            </a:r>
          </a:p>
          <a:p>
            <a:r>
              <a:rPr lang="hu-HU" dirty="0"/>
              <a:t>Tejelő jelleg kiemelése,</a:t>
            </a:r>
          </a:p>
          <a:p>
            <a:r>
              <a:rPr lang="hu-HU" dirty="0"/>
              <a:t>Hátvonal kiegyenesítése</a:t>
            </a:r>
          </a:p>
        </p:txBody>
      </p:sp>
    </p:spTree>
    <p:extLst>
      <p:ext uri="{BB962C8B-B14F-4D97-AF65-F5344CB8AC3E}">
        <p14:creationId xmlns:p14="http://schemas.microsoft.com/office/powerpoint/2010/main" val="1490256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4144985" cy="356461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985" y="168755"/>
            <a:ext cx="5222929" cy="33958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671" y="168755"/>
            <a:ext cx="3603483" cy="299117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96" y="2891662"/>
            <a:ext cx="3191192" cy="398967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1155" y="3510797"/>
            <a:ext cx="3987699" cy="334720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5925" y="3541277"/>
            <a:ext cx="4144985" cy="334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37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01408" cy="292893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408" y="-1"/>
            <a:ext cx="3436362" cy="292893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70" y="-1"/>
            <a:ext cx="4354230" cy="371126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603"/>
            <a:ext cx="7113722" cy="400739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722" y="3586777"/>
            <a:ext cx="5188542" cy="344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18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093" y="360398"/>
            <a:ext cx="2344830" cy="234483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69537" y="3997368"/>
            <a:ext cx="1357512" cy="184961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739" y="5013945"/>
            <a:ext cx="1666068" cy="166606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1133" y="181868"/>
            <a:ext cx="1635591" cy="352633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7660" y="40010"/>
            <a:ext cx="1699541" cy="374157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5913" y="97700"/>
            <a:ext cx="2379902" cy="324261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0128" y="843580"/>
            <a:ext cx="2095500" cy="20955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277" y="40010"/>
            <a:ext cx="2127758" cy="289907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01991" y="127976"/>
            <a:ext cx="2016306" cy="2747217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9497" y="3142134"/>
            <a:ext cx="1970088" cy="2684245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0323" y="3336680"/>
            <a:ext cx="2115543" cy="2882428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3130" y="3616808"/>
            <a:ext cx="1909945" cy="26023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0424" y="3840200"/>
            <a:ext cx="1888774" cy="257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79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/>
              <a:t>Körmözés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6450496" cy="4351338"/>
          </a:xfrm>
        </p:spPr>
        <p:txBody>
          <a:bodyPr>
            <a:normAutofit/>
          </a:bodyPr>
          <a:lstStyle/>
          <a:p>
            <a:r>
              <a:rPr lang="hu-HU" dirty="0"/>
              <a:t>Köröm ápolás fontossága,</a:t>
            </a:r>
            <a:endParaRPr lang="en-US" dirty="0"/>
          </a:p>
          <a:p>
            <a:r>
              <a:rPr lang="hu-HU" dirty="0"/>
              <a:t>Befolyásolja az állat természetes mozgását a túl hosszú köröm,</a:t>
            </a:r>
          </a:p>
          <a:p>
            <a:r>
              <a:rPr lang="hu-HU" dirty="0"/>
              <a:t>Lehetőleg az állatkiválasztásakor rögtön,</a:t>
            </a:r>
            <a:endParaRPr lang="en-US" dirty="0"/>
          </a:p>
          <a:p>
            <a:r>
              <a:rPr lang="hu-HU" dirty="0"/>
              <a:t>És 6 héttel a show előtt ismét,</a:t>
            </a:r>
            <a:endParaRPr lang="en-US" dirty="0"/>
          </a:p>
          <a:p>
            <a:r>
              <a:rPr lang="en-US" dirty="0"/>
              <a:t>A</a:t>
            </a:r>
            <a:r>
              <a:rPr lang="hu-HU" dirty="0"/>
              <a:t>z állat legjobb formájának bemutatásához nélkülözhetetlen</a:t>
            </a:r>
            <a:r>
              <a:rPr lang="en-US" dirty="0"/>
              <a:t>!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977" y="3911469"/>
            <a:ext cx="3283290" cy="272700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977" y="748180"/>
            <a:ext cx="3283290" cy="288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30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5435" y="0"/>
            <a:ext cx="10515600" cy="1325563"/>
          </a:xfrm>
        </p:spPr>
        <p:txBody>
          <a:bodyPr/>
          <a:lstStyle/>
          <a:p>
            <a:pPr algn="ctr"/>
            <a:r>
              <a:rPr lang="hu-HU" dirty="0"/>
              <a:t>Szállítás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435" y="1253810"/>
            <a:ext cx="5120033" cy="466071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033" y="1289686"/>
            <a:ext cx="5066002" cy="458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126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4847" y="126585"/>
            <a:ext cx="10515600" cy="1325563"/>
          </a:xfrm>
        </p:spPr>
        <p:txBody>
          <a:bodyPr/>
          <a:lstStyle/>
          <a:p>
            <a:pPr algn="ctr"/>
            <a:r>
              <a:rPr lang="hu-HU" dirty="0"/>
              <a:t>Megérkezés a kiállításra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849" y="1452148"/>
            <a:ext cx="5500182" cy="31331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647" y="3018699"/>
            <a:ext cx="6032250" cy="33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7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altLang="hu-HU" dirty="0"/>
              <a:t>Holstein-fríz Tenyésztők Egyesülete</a:t>
            </a: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u-HU" altLang="hu-HU" b="1" dirty="0"/>
              <a:t>Elhelyezés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4"/>
            <a:ext cx="10515600" cy="4005549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endParaRPr lang="hu-HU" altLang="hu-HU" sz="3600" dirty="0"/>
          </a:p>
          <a:p>
            <a:pPr eaLnBrk="1" hangingPunct="1">
              <a:defRPr/>
            </a:pPr>
            <a:r>
              <a:rPr lang="hu-HU" altLang="hu-HU" sz="3600" dirty="0"/>
              <a:t>A kiválasztott egyedek elhelyezése</a:t>
            </a:r>
          </a:p>
          <a:p>
            <a:pPr lvl="1">
              <a:defRPr/>
            </a:pPr>
            <a:r>
              <a:rPr lang="hu-HU" altLang="hu-HU" sz="3200" dirty="0"/>
              <a:t>Méret szerinti csoportokban</a:t>
            </a:r>
          </a:p>
          <a:p>
            <a:pPr lvl="1">
              <a:defRPr/>
            </a:pPr>
            <a:r>
              <a:rPr lang="hu-HU" altLang="hu-HU" sz="3200" dirty="0"/>
              <a:t>Világos</a:t>
            </a:r>
          </a:p>
          <a:p>
            <a:pPr lvl="1">
              <a:defRPr/>
            </a:pPr>
            <a:r>
              <a:rPr lang="hu-HU" altLang="hu-HU" sz="3200" dirty="0"/>
              <a:t>Száraz</a:t>
            </a:r>
          </a:p>
          <a:p>
            <a:pPr lvl="1">
              <a:defRPr/>
            </a:pPr>
            <a:r>
              <a:rPr lang="hu-HU" altLang="hu-HU" sz="3200" dirty="0"/>
              <a:t>Vastagon almozott</a:t>
            </a:r>
          </a:p>
          <a:p>
            <a:pPr lvl="2">
              <a:defRPr/>
            </a:pPr>
            <a:r>
              <a:rPr lang="hu-HU" altLang="hu-HU" sz="2800" dirty="0"/>
              <a:t>Segít tisztán tartani</a:t>
            </a:r>
          </a:p>
          <a:p>
            <a:pPr lvl="1">
              <a:defRPr/>
            </a:pPr>
            <a:r>
              <a:rPr lang="hu-HU" altLang="hu-HU" sz="3200" dirty="0"/>
              <a:t>Komfortos – kellő hely/egyed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359" y="3525832"/>
            <a:ext cx="5622641" cy="25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07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Az állatok „feltöltése”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A show előtti napon kezdődik</a:t>
            </a:r>
          </a:p>
          <a:p>
            <a:r>
              <a:rPr lang="hu-HU" dirty="0"/>
              <a:t>A testkapacitás látványos növelése</a:t>
            </a:r>
          </a:p>
          <a:p>
            <a:r>
              <a:rPr lang="hu-HU" dirty="0"/>
              <a:t>A bendő feltöltés</a:t>
            </a:r>
          </a:p>
          <a:p>
            <a:r>
              <a:rPr lang="hu-HU" dirty="0"/>
              <a:t>Az egész emésztőrendszer feltöltése</a:t>
            </a:r>
          </a:p>
          <a:p>
            <a:r>
              <a:rPr lang="hu-HU" dirty="0"/>
              <a:t>Látványos testméretet ad a bemutatott állatnak</a:t>
            </a:r>
          </a:p>
          <a:p>
            <a:r>
              <a:rPr lang="hu-HU" dirty="0"/>
              <a:t>Mindent meg kell vele etetni!!</a:t>
            </a:r>
          </a:p>
          <a:p>
            <a:r>
              <a:rPr lang="hu-HU" dirty="0" err="1"/>
              <a:t>Terimés</a:t>
            </a:r>
            <a:r>
              <a:rPr lang="hu-HU" dirty="0"/>
              <a:t> takarmányok – száraz répaszelet</a:t>
            </a:r>
          </a:p>
          <a:p>
            <a:r>
              <a:rPr lang="hu-HU" dirty="0"/>
              <a:t>Széna</a:t>
            </a:r>
          </a:p>
          <a:p>
            <a:r>
              <a:rPr lang="hu-HU" dirty="0"/>
              <a:t>Víz</a:t>
            </a:r>
          </a:p>
        </p:txBody>
      </p:sp>
    </p:spTree>
    <p:extLst>
      <p:ext uri="{BB962C8B-B14F-4D97-AF65-F5344CB8AC3E}">
        <p14:creationId xmlns:p14="http://schemas.microsoft.com/office/powerpoint/2010/main" val="16078747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365125"/>
            <a:ext cx="5964613" cy="355594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786" y="2960176"/>
            <a:ext cx="6634214" cy="389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08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904202" cy="44325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203" y="2367288"/>
            <a:ext cx="6287798" cy="44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73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57" y="-24921"/>
            <a:ext cx="3324017" cy="688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585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41" y="777923"/>
            <a:ext cx="4948452" cy="49484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755" y="777923"/>
            <a:ext cx="6350020" cy="497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155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átum helye 1"/>
          <p:cNvSpPr>
            <a:spLocks noGrp="1" noChangeArrowheads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fld id="{D7AE9021-022E-411E-9047-7EA8C01910AA}" type="datetime1">
              <a:rPr lang="hu-HU" altLang="hu-HU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2025. 06. 20.</a:t>
            </a:fld>
            <a:endParaRPr lang="hu-HU" altLang="hu-HU" sz="1400">
              <a:latin typeface="Arial" panose="020B0604020202020204" pitchFamily="34" charset="0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altLang="hu-HU"/>
              <a:t>Holstein-fríz Tenyésztők Egyesülete</a:t>
            </a:r>
          </a:p>
        </p:txBody>
      </p:sp>
      <p:sp>
        <p:nvSpPr>
          <p:cNvPr id="30724" name="Dia számának helye 3"/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400"/>
          </a:p>
          <a:p>
            <a:pPr>
              <a:spcBef>
                <a:spcPct val="0"/>
              </a:spcBef>
              <a:buFontTx/>
              <a:buNone/>
            </a:pPr>
            <a:fld id="{DE923C29-7B66-4F41-B1F4-2B81F4236DFC}" type="slidenum">
              <a:rPr lang="hu-HU" altLang="hu-HU" sz="140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hu-HU" altLang="hu-HU" sz="1400"/>
          </a:p>
        </p:txBody>
      </p:sp>
      <p:sp>
        <p:nvSpPr>
          <p:cNvPr id="30726" name="Szövegdoboz 5"/>
          <p:cNvSpPr txBox="1">
            <a:spLocks noChangeArrowheads="1"/>
          </p:cNvSpPr>
          <p:nvPr/>
        </p:nvSpPr>
        <p:spPr bwMode="auto">
          <a:xfrm>
            <a:off x="3176589" y="228600"/>
            <a:ext cx="5838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chemeClr val="tx1"/>
                </a:solidFill>
                <a:latin typeface="Arial" panose="020B0604020202020204" pitchFamily="34" charset="0"/>
              </a:rPr>
              <a:t>Köszönöm  a megtisztelő figyelmet!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168205"/>
            <a:ext cx="7966023" cy="5689795"/>
          </a:xfrm>
          <a:prstGeom prst="rect">
            <a:avLst/>
          </a:prstGeom>
        </p:spPr>
      </p:pic>
      <p:sp>
        <p:nvSpPr>
          <p:cNvPr id="30727" name="Szövegdoboz 6"/>
          <p:cNvSpPr txBox="1">
            <a:spLocks noChangeArrowheads="1"/>
          </p:cNvSpPr>
          <p:nvPr/>
        </p:nvSpPr>
        <p:spPr bwMode="auto">
          <a:xfrm>
            <a:off x="2583513" y="1318107"/>
            <a:ext cx="45022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  <a:latin typeface="Arial" panose="020B0604020202020204" pitchFamily="34" charset="0"/>
              </a:rPr>
              <a:t>Grand </a:t>
            </a:r>
            <a:r>
              <a:rPr lang="hu-HU" altLang="hu-HU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Champion</a:t>
            </a:r>
            <a:r>
              <a:rPr lang="hu-HU" altLang="hu-HU" sz="1800" dirty="0">
                <a:solidFill>
                  <a:schemeClr val="bg1"/>
                </a:solidFill>
                <a:latin typeface="Arial" panose="020B0604020202020204" pitchFamily="34" charset="0"/>
              </a:rPr>
              <a:t> 2024.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  <a:latin typeface="Arial" panose="020B0604020202020204" pitchFamily="34" charset="0"/>
              </a:rPr>
              <a:t>Nemzeti Ménesbirtok és Tangazdaság </a:t>
            </a:r>
            <a:r>
              <a:rPr lang="hu-HU" altLang="hu-HU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Zrt</a:t>
            </a:r>
            <a:r>
              <a:rPr lang="hu-HU" altLang="hu-HU" sz="18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Octoberfest</a:t>
            </a:r>
            <a:r>
              <a:rPr lang="hu-HU" altLang="hu-HU" sz="1600" dirty="0">
                <a:solidFill>
                  <a:schemeClr val="bg1"/>
                </a:solidFill>
                <a:latin typeface="Arial" panose="020B0604020202020204" pitchFamily="34" charset="0"/>
              </a:rPr>
              <a:t> x </a:t>
            </a:r>
            <a:r>
              <a:rPr lang="hu-HU" altLang="hu-HU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Twitter</a:t>
            </a:r>
            <a:endParaRPr lang="hu-HU" altLang="hu-HU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54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altLang="hu-HU" dirty="0"/>
              <a:t>Holstein-fríz Tenyésztők Egyesülete</a:t>
            </a: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u-HU" altLang="hu-HU" b="1" dirty="0"/>
              <a:t>Elhelyezés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4"/>
            <a:ext cx="10515600" cy="4005549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hu-HU" altLang="hu-HU" sz="3600" dirty="0"/>
              <a:t>A különböző takarmányigények figyelembevétele</a:t>
            </a:r>
          </a:p>
          <a:p>
            <a:pPr eaLnBrk="1" hangingPunct="1">
              <a:defRPr/>
            </a:pPr>
            <a:r>
              <a:rPr lang="hu-HU" altLang="hu-HU" sz="3600" dirty="0"/>
              <a:t>Mindennapi rendszeres rutinfeladatok</a:t>
            </a:r>
          </a:p>
          <a:p>
            <a:pPr eaLnBrk="1" hangingPunct="1">
              <a:defRPr/>
            </a:pPr>
            <a:r>
              <a:rPr lang="hu-HU" altLang="hu-HU" sz="3600" dirty="0"/>
              <a:t>Kiváló minőségű takarmány</a:t>
            </a:r>
          </a:p>
          <a:p>
            <a:pPr lvl="1">
              <a:defRPr/>
            </a:pPr>
            <a:r>
              <a:rPr lang="hu-HU" altLang="hu-HU" sz="3200" dirty="0"/>
              <a:t>Első kaszálású fűszéna, lucernaszéna</a:t>
            </a:r>
          </a:p>
          <a:p>
            <a:pPr lvl="1">
              <a:defRPr/>
            </a:pPr>
            <a:r>
              <a:rPr lang="hu-HU" altLang="hu-HU" sz="3200" dirty="0"/>
              <a:t>Folyamatos kondíció ellenőrzés</a:t>
            </a:r>
          </a:p>
          <a:p>
            <a:pPr lvl="1">
              <a:defRPr/>
            </a:pPr>
            <a:r>
              <a:rPr lang="hu-HU" altLang="hu-HU" sz="3200" dirty="0"/>
              <a:t>Törzs mélyítése</a:t>
            </a:r>
          </a:p>
          <a:p>
            <a:pPr lvl="1">
              <a:defRPr/>
            </a:pPr>
            <a:r>
              <a:rPr lang="hu-HU" altLang="hu-HU" sz="3200" dirty="0"/>
              <a:t>Takarmányozási „kísérleti időszak”</a:t>
            </a:r>
          </a:p>
          <a:p>
            <a:pPr eaLnBrk="1" hangingPunct="1">
              <a:defRPr/>
            </a:pPr>
            <a:r>
              <a:rPr lang="hu-HU" altLang="hu-HU" sz="3600" dirty="0"/>
              <a:t>Tiszta víz – állandóan elérhető</a:t>
            </a:r>
            <a:endParaRPr lang="hu-HU" altLang="hu-HU" sz="32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946" y="3443624"/>
            <a:ext cx="4582331" cy="279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átum helye 1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altLang="hu-HU"/>
              <a:t>Holstein-fríz Tenyésztők Egyesülete</a:t>
            </a:r>
          </a:p>
        </p:txBody>
      </p:sp>
      <p:sp>
        <p:nvSpPr>
          <p:cNvPr id="6" name="Dia számának helye 3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pPr algn="r" eaLnBrk="1" hangingPunct="1">
              <a:defRPr/>
            </a:pPr>
            <a:endParaRPr lang="hu-HU" altLang="hu-HU" sz="1400">
              <a:solidFill>
                <a:srgbClr val="FFFFCC"/>
              </a:solidFill>
            </a:endParaRPr>
          </a:p>
          <a:p>
            <a:pPr algn="r" eaLnBrk="1" hangingPunct="1">
              <a:defRPr/>
            </a:pPr>
            <a:fld id="{0368B8B8-5529-4112-8485-81ACD1A20792}" type="slidenum">
              <a:rPr lang="hu-HU" altLang="hu-HU" sz="1400">
                <a:solidFill>
                  <a:srgbClr val="FFFFCC"/>
                </a:solidFill>
              </a:rPr>
              <a:pPr algn="r" eaLnBrk="1" hangingPunct="1">
                <a:defRPr/>
              </a:pPr>
              <a:t>6</a:t>
            </a:fld>
            <a:endParaRPr lang="hu-HU" altLang="hu-HU" sz="1400">
              <a:solidFill>
                <a:srgbClr val="FFFFCC"/>
              </a:solidFill>
            </a:endParaRPr>
          </a:p>
        </p:txBody>
      </p:sp>
      <p:sp>
        <p:nvSpPr>
          <p:cNvPr id="61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2313" y="404814"/>
            <a:ext cx="8229600" cy="777875"/>
          </a:xfrm>
        </p:spPr>
        <p:txBody>
          <a:bodyPr vert="horz" lIns="0" tIns="45720" rIns="0" bIns="0" rtlCol="0" anchor="b">
            <a:normAutofit/>
          </a:bodyPr>
          <a:lstStyle/>
          <a:p>
            <a:pPr algn="ctr" eaLnBrk="1" hangingPunct="1"/>
            <a:r>
              <a:rPr lang="hu-HU" altLang="hu-HU" dirty="0">
                <a:latin typeface="Arial Narrow" panose="020B0606020202030204" pitchFamily="34" charset="0"/>
              </a:rPr>
              <a:t>Tréning-kezdetek</a:t>
            </a:r>
          </a:p>
        </p:txBody>
      </p:sp>
      <p:sp>
        <p:nvSpPr>
          <p:cNvPr id="615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506538"/>
            <a:ext cx="8569325" cy="4525962"/>
          </a:xfrm>
        </p:spPr>
        <p:txBody>
          <a:bodyPr/>
          <a:lstStyle/>
          <a:p>
            <a:r>
              <a:rPr lang="hu-HU" dirty="0"/>
              <a:t>Lehetőség szerint minél korábban kezdeni,</a:t>
            </a:r>
            <a:endParaRPr lang="en-US" dirty="0"/>
          </a:p>
          <a:p>
            <a:r>
              <a:rPr lang="hu-HU" dirty="0"/>
              <a:t>Azonos időpontokban – fontos az állandó rutin,</a:t>
            </a:r>
          </a:p>
          <a:p>
            <a:r>
              <a:rPr lang="hu-HU" dirty="0"/>
              <a:t>Sok gyakorlás - magasabb szintű eredmény,</a:t>
            </a:r>
            <a:endParaRPr lang="en-US" dirty="0"/>
          </a:p>
          <a:p>
            <a:r>
              <a:rPr lang="hu-HU" dirty="0"/>
              <a:t>Kezdéskor puha anyagú kötőfék, addig amíg az üsző könnyedén vezethető,</a:t>
            </a:r>
            <a:endParaRPr lang="en-US" dirty="0"/>
          </a:p>
          <a:p>
            <a:r>
              <a:rPr lang="hu-HU" dirty="0"/>
              <a:t>Nyugodt, határozott viselkedés a tanításkor</a:t>
            </a:r>
            <a:r>
              <a:rPr lang="en-US" dirty="0"/>
              <a:t>.</a:t>
            </a:r>
            <a:endParaRPr lang="hu-HU" alt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808" y="404814"/>
            <a:ext cx="3299983" cy="250598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294" y="3564610"/>
            <a:ext cx="4429750" cy="329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0252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átum helye 1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altLang="hu-HU"/>
              <a:t>Holstein-fríz Tenyésztők Egyesülete</a:t>
            </a:r>
          </a:p>
        </p:txBody>
      </p:sp>
      <p:sp>
        <p:nvSpPr>
          <p:cNvPr id="6" name="Dia számának helye 3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pPr algn="r" eaLnBrk="1" hangingPunct="1">
              <a:defRPr/>
            </a:pPr>
            <a:endParaRPr lang="hu-HU" altLang="hu-HU" sz="1400">
              <a:solidFill>
                <a:srgbClr val="FFFFCC"/>
              </a:solidFill>
            </a:endParaRPr>
          </a:p>
          <a:p>
            <a:pPr algn="r" eaLnBrk="1" hangingPunct="1">
              <a:defRPr/>
            </a:pPr>
            <a:fld id="{0368B8B8-5529-4112-8485-81ACD1A20792}" type="slidenum">
              <a:rPr lang="hu-HU" altLang="hu-HU" sz="1400">
                <a:solidFill>
                  <a:srgbClr val="FFFFCC"/>
                </a:solidFill>
              </a:rPr>
              <a:pPr algn="r" eaLnBrk="1" hangingPunct="1">
                <a:defRPr/>
              </a:pPr>
              <a:t>7</a:t>
            </a:fld>
            <a:endParaRPr lang="hu-HU" altLang="hu-HU" sz="1400">
              <a:solidFill>
                <a:srgbClr val="FFFFCC"/>
              </a:solidFill>
            </a:endParaRPr>
          </a:p>
        </p:txBody>
      </p:sp>
      <p:sp>
        <p:nvSpPr>
          <p:cNvPr id="61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2313" y="404814"/>
            <a:ext cx="8229600" cy="777875"/>
          </a:xfrm>
        </p:spPr>
        <p:txBody>
          <a:bodyPr vert="horz" lIns="0" tIns="45720" rIns="0" bIns="0" rtlCol="0" anchor="b">
            <a:normAutofit/>
          </a:bodyPr>
          <a:lstStyle/>
          <a:p>
            <a:pPr algn="ctr" eaLnBrk="1" hangingPunct="1"/>
            <a:r>
              <a:rPr lang="hu-HU" altLang="hu-HU" dirty="0">
                <a:latin typeface="Arial Narrow" panose="020B0606020202030204" pitchFamily="34" charset="0"/>
              </a:rPr>
              <a:t>Tréning-kezdetek</a:t>
            </a:r>
          </a:p>
        </p:txBody>
      </p:sp>
      <p:sp>
        <p:nvSpPr>
          <p:cNvPr id="615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506538"/>
            <a:ext cx="8569325" cy="4525962"/>
          </a:xfrm>
        </p:spPr>
        <p:txBody>
          <a:bodyPr/>
          <a:lstStyle/>
          <a:p>
            <a:r>
              <a:rPr lang="hu-HU" dirty="0"/>
              <a:t>Napi 20 perc normál fejmagasságú kikötés</a:t>
            </a:r>
            <a:endParaRPr lang="en-US" dirty="0"/>
          </a:p>
          <a:p>
            <a:r>
              <a:rPr lang="hu-HU" dirty="0"/>
              <a:t>Kikötés oldható csomóval,</a:t>
            </a:r>
            <a:endParaRPr lang="en-US" dirty="0"/>
          </a:p>
          <a:p>
            <a:r>
              <a:rPr lang="hu-HU" dirty="0"/>
              <a:t>Azonos időpontokban – fontos az állandó rutin,</a:t>
            </a:r>
          </a:p>
          <a:p>
            <a:r>
              <a:rPr lang="hu-HU" dirty="0"/>
              <a:t>Sok gyakorlás - magasabb szintű eredmény,</a:t>
            </a:r>
            <a:endParaRPr lang="en-US" dirty="0"/>
          </a:p>
          <a:p>
            <a:r>
              <a:rPr lang="hu-HU" dirty="0"/>
              <a:t>Kezdéskor puha anyagú kötőfék, addig amíg az üsző könnyedén vezethető,</a:t>
            </a:r>
          </a:p>
          <a:p>
            <a:r>
              <a:rPr lang="hu-HU" dirty="0"/>
              <a:t>Sérülésveszély elkerülése</a:t>
            </a:r>
            <a:endParaRPr lang="en-US" dirty="0"/>
          </a:p>
          <a:p>
            <a:r>
              <a:rPr lang="hu-HU" dirty="0"/>
              <a:t>Nyugodt, határozott viselkedés a tanításkor</a:t>
            </a:r>
            <a:r>
              <a:rPr lang="en-US" dirty="0"/>
              <a:t>.</a:t>
            </a:r>
            <a:endParaRPr lang="hu-HU" alt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769" y="282307"/>
            <a:ext cx="3210440" cy="337991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071" y="3662219"/>
            <a:ext cx="3159962" cy="290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3428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07" y="247692"/>
            <a:ext cx="2610975" cy="270501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573" y="216501"/>
            <a:ext cx="3946780" cy="270501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944" y="185310"/>
            <a:ext cx="3430320" cy="276739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818" y="3276461"/>
            <a:ext cx="3115651" cy="322379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736" y="3276462"/>
            <a:ext cx="3133977" cy="32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78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átum helye 1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altLang="hu-HU"/>
              <a:t>Holstein-fríz Tenyésztők Egyesülete</a:t>
            </a:r>
          </a:p>
        </p:txBody>
      </p:sp>
      <p:sp>
        <p:nvSpPr>
          <p:cNvPr id="6" name="Dia számának helye 3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pPr algn="r" eaLnBrk="1" hangingPunct="1">
              <a:defRPr/>
            </a:pPr>
            <a:endParaRPr lang="hu-HU" altLang="hu-HU" sz="1400">
              <a:solidFill>
                <a:srgbClr val="FFFFCC"/>
              </a:solidFill>
            </a:endParaRPr>
          </a:p>
          <a:p>
            <a:pPr algn="r" eaLnBrk="1" hangingPunct="1">
              <a:defRPr/>
            </a:pPr>
            <a:fld id="{0368B8B8-5529-4112-8485-81ACD1A20792}" type="slidenum">
              <a:rPr lang="hu-HU" altLang="hu-HU" sz="1400">
                <a:solidFill>
                  <a:srgbClr val="FFFFCC"/>
                </a:solidFill>
              </a:rPr>
              <a:pPr algn="r" eaLnBrk="1" hangingPunct="1">
                <a:defRPr/>
              </a:pPr>
              <a:t>9</a:t>
            </a:fld>
            <a:endParaRPr lang="hu-HU" altLang="hu-HU" sz="1400">
              <a:solidFill>
                <a:srgbClr val="FFFFCC"/>
              </a:solidFill>
            </a:endParaRPr>
          </a:p>
        </p:txBody>
      </p:sp>
      <p:sp>
        <p:nvSpPr>
          <p:cNvPr id="61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22251"/>
            <a:ext cx="8229600" cy="777875"/>
          </a:xfrm>
        </p:spPr>
        <p:txBody>
          <a:bodyPr vert="horz" lIns="0" tIns="45720" rIns="0" bIns="0" rtlCol="0" anchor="b">
            <a:normAutofit/>
          </a:bodyPr>
          <a:lstStyle/>
          <a:p>
            <a:pPr algn="ctr" eaLnBrk="1" hangingPunct="1"/>
            <a:r>
              <a:rPr lang="hu-HU" altLang="hu-HU" dirty="0">
                <a:latin typeface="Arial Narrow" panose="020B0606020202030204" pitchFamily="34" charset="0"/>
              </a:rPr>
              <a:t>Tréning-kezdetek</a:t>
            </a:r>
          </a:p>
        </p:txBody>
      </p:sp>
      <p:sp>
        <p:nvSpPr>
          <p:cNvPr id="615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4675" y="968036"/>
            <a:ext cx="8569325" cy="4525962"/>
          </a:xfrm>
        </p:spPr>
        <p:txBody>
          <a:bodyPr/>
          <a:lstStyle/>
          <a:p>
            <a:r>
              <a:rPr lang="hu-HU" dirty="0"/>
              <a:t>Napi 20 perc normál fejmagasságú kikötés</a:t>
            </a:r>
            <a:endParaRPr lang="en-US" dirty="0"/>
          </a:p>
          <a:p>
            <a:r>
              <a:rPr lang="hu-HU" dirty="0"/>
              <a:t>Kikötés oldható csomóval,</a:t>
            </a:r>
            <a:endParaRPr lang="en-US" dirty="0"/>
          </a:p>
          <a:p>
            <a:r>
              <a:rPr lang="hu-HU" dirty="0"/>
              <a:t>Azonos időpontokban – fontos az állandó rutin,</a:t>
            </a:r>
          </a:p>
          <a:p>
            <a:r>
              <a:rPr lang="hu-HU" dirty="0"/>
              <a:t>Sok gyakorlás - magasabb szintű eredmény,</a:t>
            </a:r>
            <a:endParaRPr lang="en-US" dirty="0"/>
          </a:p>
          <a:p>
            <a:r>
              <a:rPr lang="hu-HU" dirty="0"/>
              <a:t>Kezdéskor puha anyagú kötőfék, addig amíg az üsző könnyedén vezethető,</a:t>
            </a:r>
            <a:endParaRPr lang="en-US" dirty="0"/>
          </a:p>
          <a:p>
            <a:r>
              <a:rPr lang="hu-HU" dirty="0"/>
              <a:t>Nyugodt, határozott viselkedés a tanításkor</a:t>
            </a:r>
            <a:r>
              <a:rPr lang="en-US" dirty="0"/>
              <a:t>.</a:t>
            </a:r>
            <a:endParaRPr lang="hu-HU" alt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76" y="4494318"/>
            <a:ext cx="3009874" cy="204459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517" y="4462654"/>
            <a:ext cx="3191192" cy="210792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469" y="4449084"/>
            <a:ext cx="3154929" cy="208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002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39953</TotalTime>
  <Words>951</Words>
  <Application>Microsoft Office PowerPoint</Application>
  <PresentationFormat>Szélesvásznú</PresentationFormat>
  <Paragraphs>214</Paragraphs>
  <Slides>45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45</vt:i4>
      </vt:variant>
    </vt:vector>
  </HeadingPairs>
  <TitlesOfParts>
    <vt:vector size="54" baseType="lpstr">
      <vt:lpstr>Arial</vt:lpstr>
      <vt:lpstr>Arial Narrow</vt:lpstr>
      <vt:lpstr>Avenir-Book</vt:lpstr>
      <vt:lpstr>AvenirLTStd-Heavy</vt:lpstr>
      <vt:lpstr>Calibri</vt:lpstr>
      <vt:lpstr>Calibri Light</vt:lpstr>
      <vt:lpstr>Wingdings</vt:lpstr>
      <vt:lpstr>Wingdings2</vt:lpstr>
      <vt:lpstr>Office-téma</vt:lpstr>
      <vt:lpstr>Show-felkészítés  </vt:lpstr>
      <vt:lpstr>Állatok kiválasztása</vt:lpstr>
      <vt:lpstr>PowerPoint-bemutató</vt:lpstr>
      <vt:lpstr>Elhelyezés</vt:lpstr>
      <vt:lpstr>Elhelyezés</vt:lpstr>
      <vt:lpstr>Tréning-kezdetek</vt:lpstr>
      <vt:lpstr>Tréning-kezdetek</vt:lpstr>
      <vt:lpstr>PowerPoint-bemutató</vt:lpstr>
      <vt:lpstr>Tréning-kezdetek</vt:lpstr>
      <vt:lpstr>Mosás</vt:lpstr>
      <vt:lpstr>PowerPoint-bemutató</vt:lpstr>
      <vt:lpstr>Mosás</vt:lpstr>
      <vt:lpstr>Mosás</vt:lpstr>
      <vt:lpstr>Mosás</vt:lpstr>
      <vt:lpstr>PowerPoint-bemutató</vt:lpstr>
      <vt:lpstr>Nyírás</vt:lpstr>
      <vt:lpstr>Alapfelszerelés </vt:lpstr>
      <vt:lpstr>PowerPoint-bemutató</vt:lpstr>
      <vt:lpstr>PowerPoint-bemutató</vt:lpstr>
      <vt:lpstr>PowerPoint-bemutató</vt:lpstr>
      <vt:lpstr>PowerPoint-bemutató</vt:lpstr>
      <vt:lpstr>Nyírás</vt:lpstr>
      <vt:lpstr>PowerPoint-bemutató</vt:lpstr>
      <vt:lpstr>Nyírás</vt:lpstr>
      <vt:lpstr>PowerPoint-bemutató</vt:lpstr>
      <vt:lpstr>Lábak nyírása</vt:lpstr>
      <vt:lpstr>Lábak nyírása</vt:lpstr>
      <vt:lpstr>PowerPoint-bemutató</vt:lpstr>
      <vt:lpstr>Nyírás</vt:lpstr>
      <vt:lpstr>PowerPoint-bemutató</vt:lpstr>
      <vt:lpstr>Nyírás - hasvonal</vt:lpstr>
      <vt:lpstr>PowerPoint-bemutató</vt:lpstr>
      <vt:lpstr>Nyírás - hátvonal</vt:lpstr>
      <vt:lpstr>PowerPoint-bemutató</vt:lpstr>
      <vt:lpstr>PowerPoint-bemutató</vt:lpstr>
      <vt:lpstr>PowerPoint-bemutató</vt:lpstr>
      <vt:lpstr>Körmözés</vt:lpstr>
      <vt:lpstr>Szállítás</vt:lpstr>
      <vt:lpstr>Megérkezés a kiállításra</vt:lpstr>
      <vt:lpstr>Az állatok „feltöltése” 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Zsolt Korosi</dc:creator>
  <cp:lastModifiedBy>Janda Zsófia</cp:lastModifiedBy>
  <cp:revision>78</cp:revision>
  <dcterms:created xsi:type="dcterms:W3CDTF">2024-05-07T07:33:59Z</dcterms:created>
  <dcterms:modified xsi:type="dcterms:W3CDTF">2025-06-20T18:55:29Z</dcterms:modified>
</cp:coreProperties>
</file>