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82" r:id="rId3"/>
    <p:sldId id="287" r:id="rId4"/>
    <p:sldId id="285" r:id="rId5"/>
    <p:sldId id="286" r:id="rId6"/>
    <p:sldId id="288" r:id="rId7"/>
    <p:sldId id="289" r:id="rId8"/>
    <p:sldId id="290" r:id="rId9"/>
    <p:sldId id="291" r:id="rId10"/>
    <p:sldId id="292" r:id="rId1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7B47"/>
    <a:srgbClr val="006600"/>
    <a:srgbClr val="1D844F"/>
    <a:srgbClr val="336600"/>
    <a:srgbClr val="008000"/>
    <a:srgbClr val="3B741D"/>
    <a:srgbClr val="1C506A"/>
    <a:srgbClr val="256C8F"/>
    <a:srgbClr val="93DCDA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36"/>
    <p:restoredTop sz="95788"/>
  </p:normalViewPr>
  <p:slideViewPr>
    <p:cSldViewPr snapToGrid="0" snapToObjects="1">
      <p:cViewPr varScale="1">
        <p:scale>
          <a:sx n="89" d="100"/>
          <a:sy n="89" d="100"/>
        </p:scale>
        <p:origin x="52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B6317C-CD84-421C-AE17-32E0BD9B5E19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7BC2177-FE4D-498A-AE11-5F382518AB26}">
      <dgm:prSet custT="1"/>
      <dgm:spPr/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hu-HU" sz="2000" b="1" dirty="0">
              <a:solidFill>
                <a:srgbClr val="006600"/>
              </a:solidFill>
            </a:rPr>
            <a:t>A képzésért felelős oktató:</a:t>
          </a: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hu-HU" sz="2000" dirty="0"/>
            <a:t> Dr. Dublecz Károly egyetemi tanár</a:t>
          </a:r>
          <a:endParaRPr lang="en-GB" sz="2000" dirty="0"/>
        </a:p>
      </dgm:t>
    </dgm:pt>
    <dgm:pt modelId="{61979AB7-FB16-45F2-8637-B20D3F12D2A1}" type="parTrans" cxnId="{83784220-B044-425F-A47A-E89EEF8A8DBC}">
      <dgm:prSet/>
      <dgm:spPr/>
      <dgm:t>
        <a:bodyPr/>
        <a:lstStyle/>
        <a:p>
          <a:endParaRPr lang="en-GB"/>
        </a:p>
      </dgm:t>
    </dgm:pt>
    <dgm:pt modelId="{FE4F3E26-F54A-4618-A122-E07AF95F0B9E}" type="sibTrans" cxnId="{83784220-B044-425F-A47A-E89EEF8A8DBC}">
      <dgm:prSet/>
      <dgm:spPr/>
      <dgm:t>
        <a:bodyPr/>
        <a:lstStyle/>
        <a:p>
          <a:endParaRPr lang="en-GB"/>
        </a:p>
      </dgm:t>
    </dgm:pt>
    <dgm:pt modelId="{F2BB3885-9877-4D94-B19A-4CA69337F526}">
      <dgm:prSet/>
      <dgm:spPr/>
      <dgm:t>
        <a:bodyPr/>
        <a:lstStyle/>
        <a:p>
          <a:pPr rtl="0"/>
          <a:r>
            <a:rPr lang="hu-HU" b="1" dirty="0">
              <a:solidFill>
                <a:srgbClr val="006600"/>
              </a:solidFill>
            </a:rPr>
            <a:t>Telefon: </a:t>
          </a:r>
          <a:r>
            <a:rPr lang="hu-HU" dirty="0"/>
            <a:t>30 64 18 597	</a:t>
          </a:r>
          <a:endParaRPr lang="en-GB" dirty="0"/>
        </a:p>
      </dgm:t>
    </dgm:pt>
    <dgm:pt modelId="{E42DBE53-A808-4BCA-BC86-68E31497B710}" type="parTrans" cxnId="{883C32E3-21DA-460E-919B-1F60182890DC}">
      <dgm:prSet/>
      <dgm:spPr/>
      <dgm:t>
        <a:bodyPr/>
        <a:lstStyle/>
        <a:p>
          <a:endParaRPr lang="en-GB"/>
        </a:p>
      </dgm:t>
    </dgm:pt>
    <dgm:pt modelId="{727C249C-C99A-4B64-98B6-9B7751F8E150}" type="sibTrans" cxnId="{883C32E3-21DA-460E-919B-1F60182890DC}">
      <dgm:prSet/>
      <dgm:spPr/>
      <dgm:t>
        <a:bodyPr/>
        <a:lstStyle/>
        <a:p>
          <a:endParaRPr lang="en-GB"/>
        </a:p>
      </dgm:t>
    </dgm:pt>
    <dgm:pt modelId="{78F11550-73A4-477B-8AB5-09A6BB721385}">
      <dgm:prSet/>
      <dgm:spPr/>
      <dgm:t>
        <a:bodyPr/>
        <a:lstStyle/>
        <a:p>
          <a:pPr rtl="0"/>
          <a:r>
            <a:rPr lang="fr-FR" b="1" dirty="0">
              <a:solidFill>
                <a:srgbClr val="006600"/>
              </a:solidFill>
            </a:rPr>
            <a:t>Email: </a:t>
          </a:r>
          <a:r>
            <a:rPr lang="fr-FR" b="1" dirty="0">
              <a:solidFill>
                <a:schemeClr val="tx1"/>
              </a:solidFill>
            </a:rPr>
            <a:t>dublecz.karoly@uni-mate.hu</a:t>
          </a:r>
          <a:endParaRPr lang="hu-HU" b="1" dirty="0">
            <a:solidFill>
              <a:schemeClr val="tx1"/>
            </a:solidFill>
          </a:endParaRPr>
        </a:p>
      </dgm:t>
    </dgm:pt>
    <dgm:pt modelId="{525004F3-8D00-4E9E-847E-F3E6179AE621}" type="parTrans" cxnId="{E4AD4290-0347-4482-92F7-DFCB0104BEE7}">
      <dgm:prSet/>
      <dgm:spPr/>
      <dgm:t>
        <a:bodyPr/>
        <a:lstStyle/>
        <a:p>
          <a:endParaRPr lang="en-GB"/>
        </a:p>
      </dgm:t>
    </dgm:pt>
    <dgm:pt modelId="{48849C90-844D-4B66-9A84-C179E7123D82}" type="sibTrans" cxnId="{E4AD4290-0347-4482-92F7-DFCB0104BEE7}">
      <dgm:prSet/>
      <dgm:spPr/>
      <dgm:t>
        <a:bodyPr/>
        <a:lstStyle/>
        <a:p>
          <a:endParaRPr lang="en-GB"/>
        </a:p>
      </dgm:t>
    </dgm:pt>
    <dgm:pt modelId="{3D935BEA-F5E5-4318-B7BC-C33B5B4295FF}">
      <dgm:prSet/>
      <dgm:spPr/>
      <dgm:t>
        <a:bodyPr/>
        <a:lstStyle/>
        <a:p>
          <a:pPr rtl="0"/>
          <a:r>
            <a:rPr lang="hu-HU" b="1" dirty="0">
              <a:solidFill>
                <a:schemeClr val="accent1">
                  <a:lumMod val="50000"/>
                </a:schemeClr>
              </a:solidFill>
            </a:rPr>
            <a:t>A képzés formája</a:t>
          </a:r>
          <a:r>
            <a:rPr lang="hu-HU" b="1" dirty="0"/>
            <a:t>: </a:t>
          </a:r>
          <a:r>
            <a:rPr lang="hu-HU" dirty="0"/>
            <a:t>nappali tagozat, államilag támogatott és önköltséges forma</a:t>
          </a:r>
        </a:p>
      </dgm:t>
    </dgm:pt>
    <dgm:pt modelId="{1252BF3F-B0E0-43B4-AD83-A3CD48C2EA73}" type="parTrans" cxnId="{AD8480CB-BDB4-459A-AD4F-E9221A0B5E56}">
      <dgm:prSet/>
      <dgm:spPr/>
      <dgm:t>
        <a:bodyPr/>
        <a:lstStyle/>
        <a:p>
          <a:endParaRPr lang="en-GB"/>
        </a:p>
      </dgm:t>
    </dgm:pt>
    <dgm:pt modelId="{ED795C63-BD9F-4B8D-A193-2E93E0AF92F3}" type="sibTrans" cxnId="{AD8480CB-BDB4-459A-AD4F-E9221A0B5E56}">
      <dgm:prSet/>
      <dgm:spPr/>
      <dgm:t>
        <a:bodyPr/>
        <a:lstStyle/>
        <a:p>
          <a:endParaRPr lang="en-GB"/>
        </a:p>
      </dgm:t>
    </dgm:pt>
    <dgm:pt modelId="{A68F09F8-A165-4914-A8CE-5FEA4FCA8C00}">
      <dgm:prSet/>
      <dgm:spPr/>
      <dgm:t>
        <a:bodyPr/>
        <a:lstStyle/>
        <a:p>
          <a:pPr rtl="0"/>
          <a:r>
            <a:rPr lang="hu-HU" b="1" dirty="0">
              <a:solidFill>
                <a:srgbClr val="006600"/>
              </a:solidFill>
            </a:rPr>
            <a:t>A képzés hossza: </a:t>
          </a:r>
          <a:r>
            <a:rPr lang="hu-HU" dirty="0"/>
            <a:t>10 félév</a:t>
          </a:r>
        </a:p>
      </dgm:t>
    </dgm:pt>
    <dgm:pt modelId="{958475E7-CAC7-4201-BFF9-FDFA070BD3C6}" type="parTrans" cxnId="{9E202AC5-60FA-4DC8-984E-CD6AE085043E}">
      <dgm:prSet/>
      <dgm:spPr/>
      <dgm:t>
        <a:bodyPr/>
        <a:lstStyle/>
        <a:p>
          <a:endParaRPr lang="en-GB"/>
        </a:p>
      </dgm:t>
    </dgm:pt>
    <dgm:pt modelId="{963FEE46-4E7D-4443-8078-80E019F79897}" type="sibTrans" cxnId="{9E202AC5-60FA-4DC8-984E-CD6AE085043E}">
      <dgm:prSet/>
      <dgm:spPr/>
      <dgm:t>
        <a:bodyPr/>
        <a:lstStyle/>
        <a:p>
          <a:endParaRPr lang="en-GB"/>
        </a:p>
      </dgm:t>
    </dgm:pt>
    <dgm:pt modelId="{68EE47AD-31B2-4599-BDAB-0751122E34A8}" type="pres">
      <dgm:prSet presAssocID="{98B6317C-CD84-421C-AE17-32E0BD9B5E19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21E8DEB7-4213-45E0-A5A1-6C610FE6BFAD}" type="pres">
      <dgm:prSet presAssocID="{87BC2177-FE4D-498A-AE11-5F382518AB26}" presName="circle1" presStyleLbl="node1" presStyleIdx="0" presStyleCnt="5"/>
      <dgm:spPr>
        <a:solidFill>
          <a:srgbClr val="1D844F"/>
        </a:solidFill>
      </dgm:spPr>
    </dgm:pt>
    <dgm:pt modelId="{4D9E7AC3-CF4E-4AAF-82E3-772BF4550593}" type="pres">
      <dgm:prSet presAssocID="{87BC2177-FE4D-498A-AE11-5F382518AB26}" presName="space" presStyleCnt="0"/>
      <dgm:spPr/>
    </dgm:pt>
    <dgm:pt modelId="{2D2821DC-BC50-483A-BD04-01DF42E9DDF2}" type="pres">
      <dgm:prSet presAssocID="{87BC2177-FE4D-498A-AE11-5F382518AB26}" presName="rect1" presStyleLbl="alignAcc1" presStyleIdx="0" presStyleCnt="5"/>
      <dgm:spPr/>
      <dgm:t>
        <a:bodyPr/>
        <a:lstStyle/>
        <a:p>
          <a:endParaRPr lang="hu-HU"/>
        </a:p>
      </dgm:t>
    </dgm:pt>
    <dgm:pt modelId="{78746C9C-B736-4AE0-8E16-7ECAD7E3CB71}" type="pres">
      <dgm:prSet presAssocID="{F2BB3885-9877-4D94-B19A-4CA69337F526}" presName="vertSpace2" presStyleLbl="node1" presStyleIdx="0" presStyleCnt="5"/>
      <dgm:spPr/>
    </dgm:pt>
    <dgm:pt modelId="{A1CA4C39-6787-46EC-B040-351BBCDFD8AF}" type="pres">
      <dgm:prSet presAssocID="{F2BB3885-9877-4D94-B19A-4CA69337F526}" presName="circle2" presStyleLbl="node1" presStyleIdx="1" presStyleCnt="5"/>
      <dgm:spPr>
        <a:solidFill>
          <a:srgbClr val="1D844F"/>
        </a:solidFill>
      </dgm:spPr>
    </dgm:pt>
    <dgm:pt modelId="{A7A0C92B-51E2-452E-9108-7DD9B4DA42CD}" type="pres">
      <dgm:prSet presAssocID="{F2BB3885-9877-4D94-B19A-4CA69337F526}" presName="rect2" presStyleLbl="alignAcc1" presStyleIdx="1" presStyleCnt="5" custLinFactNeighborY="1044"/>
      <dgm:spPr/>
      <dgm:t>
        <a:bodyPr/>
        <a:lstStyle/>
        <a:p>
          <a:endParaRPr lang="hu-HU"/>
        </a:p>
      </dgm:t>
    </dgm:pt>
    <dgm:pt modelId="{C9D8BED2-7CB4-4516-BF97-82BC43F1B5EC}" type="pres">
      <dgm:prSet presAssocID="{78F11550-73A4-477B-8AB5-09A6BB721385}" presName="vertSpace3" presStyleLbl="node1" presStyleIdx="1" presStyleCnt="5"/>
      <dgm:spPr/>
    </dgm:pt>
    <dgm:pt modelId="{66EDA6EB-97D7-4BA7-85DC-32CD99A56F1C}" type="pres">
      <dgm:prSet presAssocID="{78F11550-73A4-477B-8AB5-09A6BB721385}" presName="circle3" presStyleLbl="node1" presStyleIdx="2" presStyleCnt="5"/>
      <dgm:spPr>
        <a:solidFill>
          <a:srgbClr val="1D844F"/>
        </a:solidFill>
      </dgm:spPr>
    </dgm:pt>
    <dgm:pt modelId="{3E027F85-A2BB-4D48-84C8-5AA46ED67950}" type="pres">
      <dgm:prSet presAssocID="{78F11550-73A4-477B-8AB5-09A6BB721385}" presName="rect3" presStyleLbl="alignAcc1" presStyleIdx="2" presStyleCnt="5"/>
      <dgm:spPr/>
      <dgm:t>
        <a:bodyPr/>
        <a:lstStyle/>
        <a:p>
          <a:endParaRPr lang="hu-HU"/>
        </a:p>
      </dgm:t>
    </dgm:pt>
    <dgm:pt modelId="{C96CF987-18A7-4D5F-AE2D-F1B9974905D8}" type="pres">
      <dgm:prSet presAssocID="{3D935BEA-F5E5-4318-B7BC-C33B5B4295FF}" presName="vertSpace4" presStyleLbl="node1" presStyleIdx="2" presStyleCnt="5"/>
      <dgm:spPr/>
    </dgm:pt>
    <dgm:pt modelId="{A433811B-3C7C-4E42-B878-B15B2986AAA6}" type="pres">
      <dgm:prSet presAssocID="{3D935BEA-F5E5-4318-B7BC-C33B5B4295FF}" presName="circle4" presStyleLbl="node1" presStyleIdx="3" presStyleCnt="5"/>
      <dgm:spPr>
        <a:solidFill>
          <a:srgbClr val="1D844F"/>
        </a:solidFill>
      </dgm:spPr>
    </dgm:pt>
    <dgm:pt modelId="{CEC32961-E07F-42A8-AACE-793971FF47B1}" type="pres">
      <dgm:prSet presAssocID="{3D935BEA-F5E5-4318-B7BC-C33B5B4295FF}" presName="rect4" presStyleLbl="alignAcc1" presStyleIdx="3" presStyleCnt="5"/>
      <dgm:spPr/>
      <dgm:t>
        <a:bodyPr/>
        <a:lstStyle/>
        <a:p>
          <a:endParaRPr lang="hu-HU"/>
        </a:p>
      </dgm:t>
    </dgm:pt>
    <dgm:pt modelId="{6859A57F-D45D-4576-8E83-C24629F08E0A}" type="pres">
      <dgm:prSet presAssocID="{A68F09F8-A165-4914-A8CE-5FEA4FCA8C00}" presName="vertSpace5" presStyleLbl="node1" presStyleIdx="3" presStyleCnt="5"/>
      <dgm:spPr/>
    </dgm:pt>
    <dgm:pt modelId="{DFFB3D14-29E9-4116-A09D-07E37162B597}" type="pres">
      <dgm:prSet presAssocID="{A68F09F8-A165-4914-A8CE-5FEA4FCA8C00}" presName="circle5" presStyleLbl="node1" presStyleIdx="4" presStyleCnt="5"/>
      <dgm:spPr>
        <a:solidFill>
          <a:srgbClr val="1D844F"/>
        </a:solidFill>
      </dgm:spPr>
    </dgm:pt>
    <dgm:pt modelId="{BBD67BA4-B2B4-4514-99BF-217B8362B8B7}" type="pres">
      <dgm:prSet presAssocID="{A68F09F8-A165-4914-A8CE-5FEA4FCA8C00}" presName="rect5" presStyleLbl="alignAcc1" presStyleIdx="4" presStyleCnt="5"/>
      <dgm:spPr/>
      <dgm:t>
        <a:bodyPr/>
        <a:lstStyle/>
        <a:p>
          <a:endParaRPr lang="hu-HU"/>
        </a:p>
      </dgm:t>
    </dgm:pt>
    <dgm:pt modelId="{637EAFCB-0566-4965-A7A7-E2A7F9324D06}" type="pres">
      <dgm:prSet presAssocID="{87BC2177-FE4D-498A-AE11-5F382518AB26}" presName="rect1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1AB44FF-2031-426E-A805-8E25C7249FD6}" type="pres">
      <dgm:prSet presAssocID="{F2BB3885-9877-4D94-B19A-4CA69337F526}" presName="rect2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17182C6-3F6C-4466-A127-385147246E3A}" type="pres">
      <dgm:prSet presAssocID="{78F11550-73A4-477B-8AB5-09A6BB721385}" presName="rect3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C03134C-2E04-4A3D-A956-D3967CA2B550}" type="pres">
      <dgm:prSet presAssocID="{3D935BEA-F5E5-4318-B7BC-C33B5B4295FF}" presName="rect4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85BD7CB-F258-4CAE-AEC7-7AF774679307}" type="pres">
      <dgm:prSet presAssocID="{A68F09F8-A165-4914-A8CE-5FEA4FCA8C00}" presName="rect5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340BD62E-545F-472B-97A7-383E633DBB3B}" type="presOf" srcId="{87BC2177-FE4D-498A-AE11-5F382518AB26}" destId="{2D2821DC-BC50-483A-BD04-01DF42E9DDF2}" srcOrd="0" destOrd="0" presId="urn:microsoft.com/office/officeart/2005/8/layout/target3"/>
    <dgm:cxn modelId="{9E202AC5-60FA-4DC8-984E-CD6AE085043E}" srcId="{98B6317C-CD84-421C-AE17-32E0BD9B5E19}" destId="{A68F09F8-A165-4914-A8CE-5FEA4FCA8C00}" srcOrd="4" destOrd="0" parTransId="{958475E7-CAC7-4201-BFF9-FDFA070BD3C6}" sibTransId="{963FEE46-4E7D-4443-8078-80E019F79897}"/>
    <dgm:cxn modelId="{AD8480CB-BDB4-459A-AD4F-E9221A0B5E56}" srcId="{98B6317C-CD84-421C-AE17-32E0BD9B5E19}" destId="{3D935BEA-F5E5-4318-B7BC-C33B5B4295FF}" srcOrd="3" destOrd="0" parTransId="{1252BF3F-B0E0-43B4-AD83-A3CD48C2EA73}" sibTransId="{ED795C63-BD9F-4B8D-A193-2E93E0AF92F3}"/>
    <dgm:cxn modelId="{F093B12B-B7CA-4B3D-87DB-BF8B87009104}" type="presOf" srcId="{3D935BEA-F5E5-4318-B7BC-C33B5B4295FF}" destId="{CEC32961-E07F-42A8-AACE-793971FF47B1}" srcOrd="0" destOrd="0" presId="urn:microsoft.com/office/officeart/2005/8/layout/target3"/>
    <dgm:cxn modelId="{1517C72C-3FBD-40A9-AC77-55DE5B3B50E0}" type="presOf" srcId="{98B6317C-CD84-421C-AE17-32E0BD9B5E19}" destId="{68EE47AD-31B2-4599-BDAB-0751122E34A8}" srcOrd="0" destOrd="0" presId="urn:microsoft.com/office/officeart/2005/8/layout/target3"/>
    <dgm:cxn modelId="{83448741-7274-40E2-BBC3-30D84BDBBED6}" type="presOf" srcId="{3D935BEA-F5E5-4318-B7BC-C33B5B4295FF}" destId="{9C03134C-2E04-4A3D-A956-D3967CA2B550}" srcOrd="1" destOrd="0" presId="urn:microsoft.com/office/officeart/2005/8/layout/target3"/>
    <dgm:cxn modelId="{FA5DCD95-5ADE-4D95-8DE5-D47FBABABA85}" type="presOf" srcId="{F2BB3885-9877-4D94-B19A-4CA69337F526}" destId="{61AB44FF-2031-426E-A805-8E25C7249FD6}" srcOrd="1" destOrd="0" presId="urn:microsoft.com/office/officeart/2005/8/layout/target3"/>
    <dgm:cxn modelId="{0D5639F1-C488-4DC1-8263-221B1CA22F13}" type="presOf" srcId="{A68F09F8-A165-4914-A8CE-5FEA4FCA8C00}" destId="{BBD67BA4-B2B4-4514-99BF-217B8362B8B7}" srcOrd="0" destOrd="0" presId="urn:microsoft.com/office/officeart/2005/8/layout/target3"/>
    <dgm:cxn modelId="{461BBEE6-5A55-4F3C-A7AD-A79EFF0DF9BD}" type="presOf" srcId="{78F11550-73A4-477B-8AB5-09A6BB721385}" destId="{C17182C6-3F6C-4466-A127-385147246E3A}" srcOrd="1" destOrd="0" presId="urn:microsoft.com/office/officeart/2005/8/layout/target3"/>
    <dgm:cxn modelId="{2E09927B-BF62-40C8-8F88-2DF09168A6CD}" type="presOf" srcId="{F2BB3885-9877-4D94-B19A-4CA69337F526}" destId="{A7A0C92B-51E2-452E-9108-7DD9B4DA42CD}" srcOrd="0" destOrd="0" presId="urn:microsoft.com/office/officeart/2005/8/layout/target3"/>
    <dgm:cxn modelId="{442D8C00-2659-4406-AD6C-CD4945A29DCD}" type="presOf" srcId="{78F11550-73A4-477B-8AB5-09A6BB721385}" destId="{3E027F85-A2BB-4D48-84C8-5AA46ED67950}" srcOrd="0" destOrd="0" presId="urn:microsoft.com/office/officeart/2005/8/layout/target3"/>
    <dgm:cxn modelId="{D720639D-77E2-4C94-A271-AC48436959E6}" type="presOf" srcId="{87BC2177-FE4D-498A-AE11-5F382518AB26}" destId="{637EAFCB-0566-4965-A7A7-E2A7F9324D06}" srcOrd="1" destOrd="0" presId="urn:microsoft.com/office/officeart/2005/8/layout/target3"/>
    <dgm:cxn modelId="{E4AD4290-0347-4482-92F7-DFCB0104BEE7}" srcId="{98B6317C-CD84-421C-AE17-32E0BD9B5E19}" destId="{78F11550-73A4-477B-8AB5-09A6BB721385}" srcOrd="2" destOrd="0" parTransId="{525004F3-8D00-4E9E-847E-F3E6179AE621}" sibTransId="{48849C90-844D-4B66-9A84-C179E7123D82}"/>
    <dgm:cxn modelId="{668B6B88-5FA2-495E-9F8D-CAE8CBDB6D70}" type="presOf" srcId="{A68F09F8-A165-4914-A8CE-5FEA4FCA8C00}" destId="{985BD7CB-F258-4CAE-AEC7-7AF774679307}" srcOrd="1" destOrd="0" presId="urn:microsoft.com/office/officeart/2005/8/layout/target3"/>
    <dgm:cxn modelId="{883C32E3-21DA-460E-919B-1F60182890DC}" srcId="{98B6317C-CD84-421C-AE17-32E0BD9B5E19}" destId="{F2BB3885-9877-4D94-B19A-4CA69337F526}" srcOrd="1" destOrd="0" parTransId="{E42DBE53-A808-4BCA-BC86-68E31497B710}" sibTransId="{727C249C-C99A-4B64-98B6-9B7751F8E150}"/>
    <dgm:cxn modelId="{83784220-B044-425F-A47A-E89EEF8A8DBC}" srcId="{98B6317C-CD84-421C-AE17-32E0BD9B5E19}" destId="{87BC2177-FE4D-498A-AE11-5F382518AB26}" srcOrd="0" destOrd="0" parTransId="{61979AB7-FB16-45F2-8637-B20D3F12D2A1}" sibTransId="{FE4F3E26-F54A-4618-A122-E07AF95F0B9E}"/>
    <dgm:cxn modelId="{6B073212-CFB6-44FF-BD10-BDF36F6F972A}" type="presParOf" srcId="{68EE47AD-31B2-4599-BDAB-0751122E34A8}" destId="{21E8DEB7-4213-45E0-A5A1-6C610FE6BFAD}" srcOrd="0" destOrd="0" presId="urn:microsoft.com/office/officeart/2005/8/layout/target3"/>
    <dgm:cxn modelId="{A99D8FB8-12D4-420B-AB05-B6AA2DCAEC17}" type="presParOf" srcId="{68EE47AD-31B2-4599-BDAB-0751122E34A8}" destId="{4D9E7AC3-CF4E-4AAF-82E3-772BF4550593}" srcOrd="1" destOrd="0" presId="urn:microsoft.com/office/officeart/2005/8/layout/target3"/>
    <dgm:cxn modelId="{FE2E2B31-C830-463E-AD30-FFAB4BB25C76}" type="presParOf" srcId="{68EE47AD-31B2-4599-BDAB-0751122E34A8}" destId="{2D2821DC-BC50-483A-BD04-01DF42E9DDF2}" srcOrd="2" destOrd="0" presId="urn:microsoft.com/office/officeart/2005/8/layout/target3"/>
    <dgm:cxn modelId="{CAC808A9-DD7E-457D-842A-F0B2B414642E}" type="presParOf" srcId="{68EE47AD-31B2-4599-BDAB-0751122E34A8}" destId="{78746C9C-B736-4AE0-8E16-7ECAD7E3CB71}" srcOrd="3" destOrd="0" presId="urn:microsoft.com/office/officeart/2005/8/layout/target3"/>
    <dgm:cxn modelId="{50D46A3D-22CC-44BC-AA3A-C575C6329BF4}" type="presParOf" srcId="{68EE47AD-31B2-4599-BDAB-0751122E34A8}" destId="{A1CA4C39-6787-46EC-B040-351BBCDFD8AF}" srcOrd="4" destOrd="0" presId="urn:microsoft.com/office/officeart/2005/8/layout/target3"/>
    <dgm:cxn modelId="{F790C320-2CF7-41FC-871D-83D9586B99B7}" type="presParOf" srcId="{68EE47AD-31B2-4599-BDAB-0751122E34A8}" destId="{A7A0C92B-51E2-452E-9108-7DD9B4DA42CD}" srcOrd="5" destOrd="0" presId="urn:microsoft.com/office/officeart/2005/8/layout/target3"/>
    <dgm:cxn modelId="{73C27148-A990-4B95-9E41-25839A3A0DBD}" type="presParOf" srcId="{68EE47AD-31B2-4599-BDAB-0751122E34A8}" destId="{C9D8BED2-7CB4-4516-BF97-82BC43F1B5EC}" srcOrd="6" destOrd="0" presId="urn:microsoft.com/office/officeart/2005/8/layout/target3"/>
    <dgm:cxn modelId="{69B945B8-61CB-4748-AA85-930D893E0DAB}" type="presParOf" srcId="{68EE47AD-31B2-4599-BDAB-0751122E34A8}" destId="{66EDA6EB-97D7-4BA7-85DC-32CD99A56F1C}" srcOrd="7" destOrd="0" presId="urn:microsoft.com/office/officeart/2005/8/layout/target3"/>
    <dgm:cxn modelId="{F9A72E13-28F7-4896-9F29-C2622BD2C8F0}" type="presParOf" srcId="{68EE47AD-31B2-4599-BDAB-0751122E34A8}" destId="{3E027F85-A2BB-4D48-84C8-5AA46ED67950}" srcOrd="8" destOrd="0" presId="urn:microsoft.com/office/officeart/2005/8/layout/target3"/>
    <dgm:cxn modelId="{63FCFA04-19F0-45DF-BD4E-4F3904189537}" type="presParOf" srcId="{68EE47AD-31B2-4599-BDAB-0751122E34A8}" destId="{C96CF987-18A7-4D5F-AE2D-F1B9974905D8}" srcOrd="9" destOrd="0" presId="urn:microsoft.com/office/officeart/2005/8/layout/target3"/>
    <dgm:cxn modelId="{14E96166-8965-4FFA-B58C-9E044DA545F2}" type="presParOf" srcId="{68EE47AD-31B2-4599-BDAB-0751122E34A8}" destId="{A433811B-3C7C-4E42-B878-B15B2986AAA6}" srcOrd="10" destOrd="0" presId="urn:microsoft.com/office/officeart/2005/8/layout/target3"/>
    <dgm:cxn modelId="{24A727B1-685D-4323-BF93-BA8F6468314C}" type="presParOf" srcId="{68EE47AD-31B2-4599-BDAB-0751122E34A8}" destId="{CEC32961-E07F-42A8-AACE-793971FF47B1}" srcOrd="11" destOrd="0" presId="urn:microsoft.com/office/officeart/2005/8/layout/target3"/>
    <dgm:cxn modelId="{84AC00B9-A91A-439C-8957-6068B570B35A}" type="presParOf" srcId="{68EE47AD-31B2-4599-BDAB-0751122E34A8}" destId="{6859A57F-D45D-4576-8E83-C24629F08E0A}" srcOrd="12" destOrd="0" presId="urn:microsoft.com/office/officeart/2005/8/layout/target3"/>
    <dgm:cxn modelId="{5E4FCFE0-4DE0-4183-A302-B04530F8C877}" type="presParOf" srcId="{68EE47AD-31B2-4599-BDAB-0751122E34A8}" destId="{DFFB3D14-29E9-4116-A09D-07E37162B597}" srcOrd="13" destOrd="0" presId="urn:microsoft.com/office/officeart/2005/8/layout/target3"/>
    <dgm:cxn modelId="{99F3A003-F9D5-4CCB-AEC3-02052D21EA0D}" type="presParOf" srcId="{68EE47AD-31B2-4599-BDAB-0751122E34A8}" destId="{BBD67BA4-B2B4-4514-99BF-217B8362B8B7}" srcOrd="14" destOrd="0" presId="urn:microsoft.com/office/officeart/2005/8/layout/target3"/>
    <dgm:cxn modelId="{2E95EB78-D183-4D40-8141-6BBE33B0CC78}" type="presParOf" srcId="{68EE47AD-31B2-4599-BDAB-0751122E34A8}" destId="{637EAFCB-0566-4965-A7A7-E2A7F9324D06}" srcOrd="15" destOrd="0" presId="urn:microsoft.com/office/officeart/2005/8/layout/target3"/>
    <dgm:cxn modelId="{85335CB8-D1B4-40AA-9A46-A5BDAB6DB523}" type="presParOf" srcId="{68EE47AD-31B2-4599-BDAB-0751122E34A8}" destId="{61AB44FF-2031-426E-A805-8E25C7249FD6}" srcOrd="16" destOrd="0" presId="urn:microsoft.com/office/officeart/2005/8/layout/target3"/>
    <dgm:cxn modelId="{54AF4B20-94A8-439F-AC2F-032638B63009}" type="presParOf" srcId="{68EE47AD-31B2-4599-BDAB-0751122E34A8}" destId="{C17182C6-3F6C-4466-A127-385147246E3A}" srcOrd="17" destOrd="0" presId="urn:microsoft.com/office/officeart/2005/8/layout/target3"/>
    <dgm:cxn modelId="{E5A39672-EB5B-4259-9B99-807EC3A828AE}" type="presParOf" srcId="{68EE47AD-31B2-4599-BDAB-0751122E34A8}" destId="{9C03134C-2E04-4A3D-A956-D3967CA2B550}" srcOrd="18" destOrd="0" presId="urn:microsoft.com/office/officeart/2005/8/layout/target3"/>
    <dgm:cxn modelId="{B6700C58-515C-4DD2-81D2-8B9551CF8D29}" type="presParOf" srcId="{68EE47AD-31B2-4599-BDAB-0751122E34A8}" destId="{985BD7CB-F258-4CAE-AEC7-7AF774679307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E8DEB7-4213-45E0-A5A1-6C610FE6BFAD}">
      <dsp:nvSpPr>
        <dsp:cNvPr id="0" name=""/>
        <dsp:cNvSpPr/>
      </dsp:nvSpPr>
      <dsp:spPr>
        <a:xfrm>
          <a:off x="0" y="0"/>
          <a:ext cx="4302852" cy="4302852"/>
        </a:xfrm>
        <a:prstGeom prst="pie">
          <a:avLst>
            <a:gd name="adj1" fmla="val 5400000"/>
            <a:gd name="adj2" fmla="val 16200000"/>
          </a:avLst>
        </a:prstGeom>
        <a:solidFill>
          <a:srgbClr val="1D844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2821DC-BC50-483A-BD04-01DF42E9DDF2}">
      <dsp:nvSpPr>
        <dsp:cNvPr id="0" name=""/>
        <dsp:cNvSpPr/>
      </dsp:nvSpPr>
      <dsp:spPr>
        <a:xfrm>
          <a:off x="2151426" y="0"/>
          <a:ext cx="7947141" cy="430285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hu-HU" sz="2000" b="1" kern="1200" dirty="0">
              <a:solidFill>
                <a:srgbClr val="006600"/>
              </a:solidFill>
            </a:rPr>
            <a:t>A képzésért felelős oktató:</a:t>
          </a:r>
        </a:p>
        <a:p>
          <a:pPr lvl="0" algn="ctr" defTabSz="8890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hu-HU" sz="2000" kern="1200" dirty="0"/>
            <a:t> Dr. Dublecz Károly egyetemi tanár</a:t>
          </a:r>
          <a:endParaRPr lang="en-GB" sz="2000" kern="1200" dirty="0"/>
        </a:p>
      </dsp:txBody>
      <dsp:txXfrm>
        <a:off x="2151426" y="0"/>
        <a:ext cx="7947141" cy="688456"/>
      </dsp:txXfrm>
    </dsp:sp>
    <dsp:sp modelId="{A1CA4C39-6787-46EC-B040-351BBCDFD8AF}">
      <dsp:nvSpPr>
        <dsp:cNvPr id="0" name=""/>
        <dsp:cNvSpPr/>
      </dsp:nvSpPr>
      <dsp:spPr>
        <a:xfrm>
          <a:off x="451799" y="688456"/>
          <a:ext cx="3399253" cy="3399253"/>
        </a:xfrm>
        <a:prstGeom prst="pie">
          <a:avLst>
            <a:gd name="adj1" fmla="val 5400000"/>
            <a:gd name="adj2" fmla="val 16200000"/>
          </a:avLst>
        </a:prstGeom>
        <a:solidFill>
          <a:srgbClr val="1D844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A0C92B-51E2-452E-9108-7DD9B4DA42CD}">
      <dsp:nvSpPr>
        <dsp:cNvPr id="0" name=""/>
        <dsp:cNvSpPr/>
      </dsp:nvSpPr>
      <dsp:spPr>
        <a:xfrm>
          <a:off x="2151426" y="723944"/>
          <a:ext cx="7947141" cy="33992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 dirty="0">
              <a:solidFill>
                <a:srgbClr val="006600"/>
              </a:solidFill>
            </a:rPr>
            <a:t>Telefon: </a:t>
          </a:r>
          <a:r>
            <a:rPr lang="hu-HU" sz="2000" kern="1200" dirty="0"/>
            <a:t>30 64 18 597	</a:t>
          </a:r>
          <a:endParaRPr lang="en-GB" sz="2000" kern="1200" dirty="0"/>
        </a:p>
      </dsp:txBody>
      <dsp:txXfrm>
        <a:off x="2151426" y="723944"/>
        <a:ext cx="7947141" cy="688456"/>
      </dsp:txXfrm>
    </dsp:sp>
    <dsp:sp modelId="{66EDA6EB-97D7-4BA7-85DC-32CD99A56F1C}">
      <dsp:nvSpPr>
        <dsp:cNvPr id="0" name=""/>
        <dsp:cNvSpPr/>
      </dsp:nvSpPr>
      <dsp:spPr>
        <a:xfrm>
          <a:off x="903598" y="1376912"/>
          <a:ext cx="2495654" cy="2495654"/>
        </a:xfrm>
        <a:prstGeom prst="pie">
          <a:avLst>
            <a:gd name="adj1" fmla="val 5400000"/>
            <a:gd name="adj2" fmla="val 16200000"/>
          </a:avLst>
        </a:prstGeom>
        <a:solidFill>
          <a:srgbClr val="1D844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027F85-A2BB-4D48-84C8-5AA46ED67950}">
      <dsp:nvSpPr>
        <dsp:cNvPr id="0" name=""/>
        <dsp:cNvSpPr/>
      </dsp:nvSpPr>
      <dsp:spPr>
        <a:xfrm>
          <a:off x="2151426" y="1376912"/>
          <a:ext cx="7947141" cy="249565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1" kern="1200" dirty="0">
              <a:solidFill>
                <a:srgbClr val="006600"/>
              </a:solidFill>
            </a:rPr>
            <a:t>Email: </a:t>
          </a:r>
          <a:r>
            <a:rPr lang="fr-FR" sz="2000" b="1" kern="1200" dirty="0">
              <a:solidFill>
                <a:schemeClr val="tx1"/>
              </a:solidFill>
            </a:rPr>
            <a:t>dublecz.karoly@uni-mate.hu</a:t>
          </a:r>
          <a:endParaRPr lang="hu-HU" sz="2000" b="1" kern="1200" dirty="0">
            <a:solidFill>
              <a:schemeClr val="tx1"/>
            </a:solidFill>
          </a:endParaRPr>
        </a:p>
      </dsp:txBody>
      <dsp:txXfrm>
        <a:off x="2151426" y="1376912"/>
        <a:ext cx="7947141" cy="688456"/>
      </dsp:txXfrm>
    </dsp:sp>
    <dsp:sp modelId="{A433811B-3C7C-4E42-B878-B15B2986AAA6}">
      <dsp:nvSpPr>
        <dsp:cNvPr id="0" name=""/>
        <dsp:cNvSpPr/>
      </dsp:nvSpPr>
      <dsp:spPr>
        <a:xfrm>
          <a:off x="1355398" y="2065368"/>
          <a:ext cx="1592055" cy="1592055"/>
        </a:xfrm>
        <a:prstGeom prst="pie">
          <a:avLst>
            <a:gd name="adj1" fmla="val 5400000"/>
            <a:gd name="adj2" fmla="val 16200000"/>
          </a:avLst>
        </a:prstGeom>
        <a:solidFill>
          <a:srgbClr val="1D844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C32961-E07F-42A8-AACE-793971FF47B1}">
      <dsp:nvSpPr>
        <dsp:cNvPr id="0" name=""/>
        <dsp:cNvSpPr/>
      </dsp:nvSpPr>
      <dsp:spPr>
        <a:xfrm>
          <a:off x="2151426" y="2065368"/>
          <a:ext cx="7947141" cy="159205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 dirty="0">
              <a:solidFill>
                <a:schemeClr val="accent1">
                  <a:lumMod val="50000"/>
                </a:schemeClr>
              </a:solidFill>
            </a:rPr>
            <a:t>A képzés formája</a:t>
          </a:r>
          <a:r>
            <a:rPr lang="hu-HU" sz="2000" b="1" kern="1200" dirty="0"/>
            <a:t>: </a:t>
          </a:r>
          <a:r>
            <a:rPr lang="hu-HU" sz="2000" kern="1200" dirty="0"/>
            <a:t>nappali tagozat, államilag támogatott és önköltséges forma</a:t>
          </a:r>
        </a:p>
      </dsp:txBody>
      <dsp:txXfrm>
        <a:off x="2151426" y="2065368"/>
        <a:ext cx="7947141" cy="688456"/>
      </dsp:txXfrm>
    </dsp:sp>
    <dsp:sp modelId="{DFFB3D14-29E9-4116-A09D-07E37162B597}">
      <dsp:nvSpPr>
        <dsp:cNvPr id="0" name=""/>
        <dsp:cNvSpPr/>
      </dsp:nvSpPr>
      <dsp:spPr>
        <a:xfrm>
          <a:off x="1807197" y="2753825"/>
          <a:ext cx="688456" cy="688456"/>
        </a:xfrm>
        <a:prstGeom prst="pie">
          <a:avLst>
            <a:gd name="adj1" fmla="val 5400000"/>
            <a:gd name="adj2" fmla="val 16200000"/>
          </a:avLst>
        </a:prstGeom>
        <a:solidFill>
          <a:srgbClr val="1D844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D67BA4-B2B4-4514-99BF-217B8362B8B7}">
      <dsp:nvSpPr>
        <dsp:cNvPr id="0" name=""/>
        <dsp:cNvSpPr/>
      </dsp:nvSpPr>
      <dsp:spPr>
        <a:xfrm>
          <a:off x="2151426" y="2753825"/>
          <a:ext cx="7947141" cy="68845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 dirty="0">
              <a:solidFill>
                <a:srgbClr val="006600"/>
              </a:solidFill>
            </a:rPr>
            <a:t>A képzés hossza: </a:t>
          </a:r>
          <a:r>
            <a:rPr lang="hu-HU" sz="2000" kern="1200" dirty="0"/>
            <a:t>10 félév</a:t>
          </a:r>
        </a:p>
      </dsp:txBody>
      <dsp:txXfrm>
        <a:off x="2151426" y="2753825"/>
        <a:ext cx="7947141" cy="6884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F06783CD-B187-104B-8D98-CBA6CA260D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xmlns="" id="{E773813D-C98A-D841-B504-B77CC467D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22962954-ED62-E54B-AD1C-864559BA4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2022. 12. 09.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7ACF261E-FEB6-4749-B94D-A55E3010E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61C997C8-BE35-2743-A1B1-91CAEA23D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1978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34E37CDC-0FED-3145-9D1F-5C1788462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xmlns="" id="{73A1FB99-68D1-5A46-B2BF-286C4F943E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C61C4ECF-28BC-3A44-930C-99D7264F2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2022. 12. 09.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322E3657-618F-8F41-A7B0-24240B803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69A342D8-4F6E-CD4A-A633-8C7F41A80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0420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xmlns="" id="{A0BB605F-423A-414C-A593-9B16252030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xmlns="" id="{2846F2A5-1267-6447-9E2A-C8D6F12A6C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1B84880B-378B-5A4A-AB2F-94883C278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2022. 12. 09.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FEDFE7B5-112E-774E-ABB4-7C1F1D058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537FD968-9A94-0A4E-9D9A-E39E5174B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8184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229F602A-D35E-4C9A-BD91-A2EFF1F6D6B4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8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4458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3217" y="539649"/>
            <a:ext cx="10985190" cy="71625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hu-HU" sz="1092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subTitle"/>
          </p:nvPr>
        </p:nvSpPr>
        <p:spPr>
          <a:xfrm>
            <a:off x="603217" y="1186484"/>
            <a:ext cx="10985190" cy="46717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hu-HU" sz="1940" b="0" strike="noStrike" spc="-1"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289B31F0-DA8F-4296-85DB-FFDBA21BF2E9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8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4642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3217" y="539649"/>
            <a:ext cx="10985190" cy="71625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hu-HU" sz="1092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603217" y="1186484"/>
            <a:ext cx="10985190" cy="46717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u-HU" sz="1092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3A0560C2-6B0A-4C6C-9314-588E0CA05090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8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932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03217" y="539649"/>
            <a:ext cx="10985190" cy="71625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hu-HU" sz="1092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603217" y="1186484"/>
            <a:ext cx="5360621" cy="46717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u-HU" sz="1092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/>
          </p:nvPr>
        </p:nvSpPr>
        <p:spPr>
          <a:xfrm>
            <a:off x="6232152" y="1186484"/>
            <a:ext cx="5360621" cy="46717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u-HU" sz="1092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28FE8E99-C1BD-4518-915E-02AFC2E2B152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8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0598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03217" y="539649"/>
            <a:ext cx="10985190" cy="71625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hu-HU" sz="1092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719F4F8A-31EE-4B2F-8F6D-33DFC854BF9C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8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4323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subTitle"/>
          </p:nvPr>
        </p:nvSpPr>
        <p:spPr>
          <a:xfrm>
            <a:off x="603217" y="539648"/>
            <a:ext cx="10985190" cy="332084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hu-HU" sz="1940" b="0" strike="noStrike" spc="-1"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13B12C9C-B3F9-41D7-950E-E7C0CB89FC4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8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45328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3217" y="539649"/>
            <a:ext cx="10985190" cy="71625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hu-HU" sz="1092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03217" y="1186484"/>
            <a:ext cx="5360621" cy="22267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u-HU" sz="1092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6232152" y="1186484"/>
            <a:ext cx="5360621" cy="46717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u-HU" sz="1092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/>
          </p:nvPr>
        </p:nvSpPr>
        <p:spPr>
          <a:xfrm>
            <a:off x="603217" y="1430548"/>
            <a:ext cx="5360621" cy="22267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u-HU" sz="1092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89FC2A75-B670-462B-8405-4A48DAACC24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8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9652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3217" y="539649"/>
            <a:ext cx="10985190" cy="71625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hu-HU" sz="1092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603217" y="1186484"/>
            <a:ext cx="5360621" cy="46717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u-HU" sz="1092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6232152" y="1186484"/>
            <a:ext cx="5360621" cy="22267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u-HU" sz="1092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/>
          </p:nvPr>
        </p:nvSpPr>
        <p:spPr>
          <a:xfrm>
            <a:off x="6232152" y="1430548"/>
            <a:ext cx="5360621" cy="22267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u-HU" sz="1092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81978EF4-9B60-49C5-901C-AABB7CE198D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8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3471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FBCEB664-44A9-9948-8ECA-FCB6D446E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9DF797BF-B78D-A041-B1A0-FB144F161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6BC007A2-4289-B547-8EE8-D9D534846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2022. 12. 09.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85078C44-8148-F348-A661-3BF40344F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30EAB442-F4A3-4C4A-9924-D707F17F7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10718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3217" y="539649"/>
            <a:ext cx="10985190" cy="71625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hu-HU" sz="1092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603217" y="1186484"/>
            <a:ext cx="5360621" cy="22267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u-HU" sz="1092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6232152" y="1186484"/>
            <a:ext cx="5360621" cy="22267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u-HU" sz="1092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603217" y="1430548"/>
            <a:ext cx="10985190" cy="22267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u-HU" sz="1092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7A25D2BA-04B7-4F6D-B248-A575168E31C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8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8632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3217" y="539649"/>
            <a:ext cx="10985190" cy="71625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hu-HU" sz="1092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603217" y="1186484"/>
            <a:ext cx="10985190" cy="22267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u-HU" sz="1092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603217" y="1430548"/>
            <a:ext cx="10985190" cy="22267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u-HU" sz="1092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A24D852A-5D76-42C9-957B-9B4531F54CE1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8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2637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3217" y="539649"/>
            <a:ext cx="10985190" cy="71625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hu-HU" sz="1092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/>
          </p:nvPr>
        </p:nvSpPr>
        <p:spPr>
          <a:xfrm>
            <a:off x="603217" y="1186484"/>
            <a:ext cx="5360621" cy="22267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u-HU" sz="1092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/>
          </p:nvPr>
        </p:nvSpPr>
        <p:spPr>
          <a:xfrm>
            <a:off x="6232152" y="1186484"/>
            <a:ext cx="5360621" cy="22267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u-HU" sz="1092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/>
          </p:nvPr>
        </p:nvSpPr>
        <p:spPr>
          <a:xfrm>
            <a:off x="603217" y="1430548"/>
            <a:ext cx="5360621" cy="22267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u-HU" sz="1092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/>
          </p:nvPr>
        </p:nvSpPr>
        <p:spPr>
          <a:xfrm>
            <a:off x="6232152" y="1430548"/>
            <a:ext cx="5360621" cy="22267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u-HU" sz="1092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A9C0D913-94E4-41CE-9CF0-46DCD5BB55C4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8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88112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03217" y="539649"/>
            <a:ext cx="10985190" cy="71625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hu-HU" sz="1092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/>
          </p:nvPr>
        </p:nvSpPr>
        <p:spPr>
          <a:xfrm>
            <a:off x="603217" y="1186484"/>
            <a:ext cx="3536997" cy="22267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u-HU" sz="1092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/>
          </p:nvPr>
        </p:nvSpPr>
        <p:spPr>
          <a:xfrm>
            <a:off x="4317271" y="1186484"/>
            <a:ext cx="3536997" cy="22267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u-HU" sz="1092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/>
          </p:nvPr>
        </p:nvSpPr>
        <p:spPr>
          <a:xfrm>
            <a:off x="8031325" y="1186484"/>
            <a:ext cx="3536997" cy="22267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u-HU" sz="1092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" name="PlaceHolder 5"/>
          <p:cNvSpPr>
            <a:spLocks noGrp="1"/>
          </p:cNvSpPr>
          <p:nvPr>
            <p:ph/>
          </p:nvPr>
        </p:nvSpPr>
        <p:spPr>
          <a:xfrm>
            <a:off x="603217" y="1430548"/>
            <a:ext cx="3536997" cy="22267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u-HU" sz="1092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" name="PlaceHolder 6"/>
          <p:cNvSpPr>
            <a:spLocks noGrp="1"/>
          </p:cNvSpPr>
          <p:nvPr>
            <p:ph/>
          </p:nvPr>
        </p:nvSpPr>
        <p:spPr>
          <a:xfrm>
            <a:off x="4317271" y="1430548"/>
            <a:ext cx="3536997" cy="22267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u-HU" sz="1092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7"/>
          <p:cNvSpPr>
            <a:spLocks noGrp="1"/>
          </p:cNvSpPr>
          <p:nvPr>
            <p:ph/>
          </p:nvPr>
        </p:nvSpPr>
        <p:spPr>
          <a:xfrm>
            <a:off x="8031325" y="1430548"/>
            <a:ext cx="3536997" cy="22267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u-HU" sz="1092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4F4F8519-DAE1-4306-A6D6-9836D5AF42CF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8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9746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6CF6F3FD-E9E3-9140-A17B-139F067C1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01DA9087-4303-B548-8744-B93E45BD0F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7145BD96-8461-8940-87EB-C39E19F5C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2022. 12. 09.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4177D2D3-0E19-1A4C-BAD6-6C12AEDB4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06006AF0-A218-5D42-9733-198F90EFB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8459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CE45EB7F-38C4-AD48-9E99-85E2AF036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22A34DC9-D901-E54F-BC0A-8ED70A63C2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xmlns="" id="{0123E45D-8DB3-E348-B343-767CD348E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34090CDE-7836-4A48-AA08-735FF6799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2022. 12. 09.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C66C219B-4724-FC4C-B4DB-658F9CEEE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15FBA840-9B2E-3F44-AB57-8DF248BD2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9086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7194A2CB-94B1-3D4A-AB3C-46B787EC1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F310A1BD-8433-5B44-B7BD-6094DF8B3B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xmlns="" id="{29F5E45A-BE8A-9944-A7D2-298FCF85B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xmlns="" id="{61C5A592-2B64-0749-8E3D-77251B3244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xmlns="" id="{BBB86654-ABCC-1746-A4A3-CD433561B8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xmlns="" id="{12C3EE96-0192-BE4B-B26E-A37A32B52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2022. 12. 09.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xmlns="" id="{23D5A017-64AE-E448-A695-AB776D0DD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xmlns="" id="{1C4BABF3-51BB-0443-9EE5-433131222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9731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8707DE2E-F845-2441-B400-09A6EAC21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xmlns="" id="{95A6B68C-3138-304B-8DF2-1EED38AAD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2022. 12. 09.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xmlns="" id="{3C472A29-3283-AA46-9E13-FFBC54A22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xmlns="" id="{F6130E38-0B80-F547-9A6D-9BE634778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4702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xmlns="" id="{701089EF-9822-8F4C-93D9-1EB17D921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2022. 12. 09.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xmlns="" id="{84609771-241A-E741-B36D-7B3834241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xmlns="" id="{32EF9506-64A4-9B45-8DB6-B54F10383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9738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0D3C5EE9-F368-B84A-9696-292B266D3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AFC1FBE5-9D43-1340-A0E8-BFEFDFF38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xmlns="" id="{AABF110B-3926-694F-896A-CA0BF9734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B98A88EC-7DC1-E64C-A267-0B1831EE3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2022. 12. 09.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1E9BD41A-47D4-B64C-895F-5F9906C8C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62E71ACB-625A-2F4E-821F-3528E24E4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9355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DF40B87B-A4B3-224A-811B-CE1A8B511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xmlns="" id="{3026DDB8-569A-5D4A-B4FB-4520B7BA2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xmlns="" id="{2B18DEF4-2A10-5E4B-B3A1-850FF1CFF1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A0E178BB-B4B1-EB41-B7DD-202E71706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A042-DCAC-E749-96A5-E24D511F68CC}" type="datetimeFigureOut">
              <a:rPr lang="hu-HU" smtClean="0"/>
              <a:t>2022. 12. 09.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53F7B42E-9501-F348-888D-2B942B902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059086E8-C017-3A4E-A9F0-4EC0C9C31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8776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xmlns="" id="{1F5418FB-D2B2-684F-B5F7-FA2815EA9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CBF29205-0E79-CB49-A930-91E13AB0F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03C2E976-92BB-A34B-BA9C-6BBD988553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AA042-DCAC-E749-96A5-E24D511F68CC}" type="datetimeFigureOut">
              <a:rPr lang="hu-HU" smtClean="0"/>
              <a:t>2022. 12. 09.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AF08387C-3785-A249-9C94-1037F09E30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BA2E0861-8E3D-F241-81B1-2D0B4694B4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DACDB-2CA2-1946-B61B-08FA6911D6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9641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bg object 16"/>
          <p:cNvSpPr/>
          <p:nvPr/>
        </p:nvSpPr>
        <p:spPr>
          <a:xfrm>
            <a:off x="0" y="0"/>
            <a:ext cx="8354875" cy="1003327"/>
          </a:xfrm>
          <a:prstGeom prst="rect">
            <a:avLst/>
          </a:prstGeom>
          <a:blipFill rotWithShape="0">
            <a:blip r:embed="rId1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" name="bg object 17"/>
          <p:cNvSpPr/>
          <p:nvPr/>
        </p:nvSpPr>
        <p:spPr>
          <a:xfrm>
            <a:off x="0" y="1029523"/>
            <a:ext cx="12191842" cy="5827634"/>
          </a:xfrm>
          <a:custGeom>
            <a:avLst/>
            <a:gdLst/>
            <a:ahLst/>
            <a:cxnLst/>
            <a:rect l="l" t="t" r="r" b="b"/>
            <a:pathLst>
              <a:path w="20104100" h="9610725">
                <a:moveTo>
                  <a:pt x="6570116" y="0"/>
                </a:moveTo>
                <a:lnTo>
                  <a:pt x="0" y="0"/>
                </a:lnTo>
                <a:lnTo>
                  <a:pt x="0" y="9610725"/>
                </a:lnTo>
                <a:lnTo>
                  <a:pt x="6570116" y="9610725"/>
                </a:lnTo>
                <a:lnTo>
                  <a:pt x="6570116" y="0"/>
                </a:lnTo>
                <a:close/>
              </a:path>
              <a:path w="20104100" h="9610725">
                <a:moveTo>
                  <a:pt x="20104050" y="0"/>
                </a:moveTo>
                <a:lnTo>
                  <a:pt x="13533933" y="0"/>
                </a:lnTo>
                <a:lnTo>
                  <a:pt x="13533933" y="9610725"/>
                </a:lnTo>
                <a:lnTo>
                  <a:pt x="20104050" y="9610725"/>
                </a:lnTo>
                <a:lnTo>
                  <a:pt x="20104050" y="0"/>
                </a:lnTo>
                <a:close/>
              </a:path>
            </a:pathLst>
          </a:custGeom>
          <a:solidFill>
            <a:srgbClr val="E4EFED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" name="PlaceHolder 1"/>
          <p:cNvSpPr>
            <a:spLocks noGrp="1"/>
          </p:cNvSpPr>
          <p:nvPr>
            <p:ph type="ftr" idx="7"/>
          </p:nvPr>
        </p:nvSpPr>
        <p:spPr>
          <a:xfrm>
            <a:off x="4145235" y="6377979"/>
            <a:ext cx="3901154" cy="3427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ctr">
              <a:buNone/>
              <a:defRPr lang="hu-HU" sz="849" b="0" strike="noStrike" spc="-1">
                <a:latin typeface="Calibri"/>
              </a:defRPr>
            </a:lvl1pPr>
          </a:lstStyle>
          <a:p>
            <a:pPr algn="ctr">
              <a:buNone/>
            </a:pPr>
            <a:r>
              <a:rPr lang="hu-HU" sz="849" b="0" strike="noStrike" spc="-1">
                <a:latin typeface="Calibri"/>
              </a:rPr>
              <a:t>&lt;élőláb&gt;</a:t>
            </a:r>
          </a:p>
        </p:txBody>
      </p:sp>
      <p:sp>
        <p:nvSpPr>
          <p:cNvPr id="95" name="PlaceHolder 2"/>
          <p:cNvSpPr>
            <a:spLocks noGrp="1"/>
          </p:cNvSpPr>
          <p:nvPr>
            <p:ph type="dt" idx="8"/>
          </p:nvPr>
        </p:nvSpPr>
        <p:spPr>
          <a:xfrm>
            <a:off x="609549" y="6377979"/>
            <a:ext cx="2803879" cy="3427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buNone/>
              <a:defRPr lang="en-US" sz="1092" b="0" strike="noStrike" spc="-1">
                <a:solidFill>
                  <a:srgbClr val="B2B2B2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en-US" sz="1092" b="0" strike="noStrike" spc="-1">
                <a:solidFill>
                  <a:srgbClr val="B2B2B2"/>
                </a:solidFill>
                <a:latin typeface="Calibri"/>
              </a:rPr>
              <a:t>&lt;dátum/idő&gt;</a:t>
            </a:r>
            <a:endParaRPr lang="hu-HU" sz="1092" b="0" strike="noStrike" spc="-1">
              <a:latin typeface="Calibri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sldNum" idx="9"/>
          </p:nvPr>
        </p:nvSpPr>
        <p:spPr>
          <a:xfrm>
            <a:off x="8778196" y="6377979"/>
            <a:ext cx="2803879" cy="3427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lnSpc>
                <a:spcPct val="100000"/>
              </a:lnSpc>
              <a:buNone/>
              <a:defRPr lang="hu-HU" sz="1092" b="0" strike="noStrike" spc="-1">
                <a:solidFill>
                  <a:srgbClr val="B2B2B2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EA6A00F-EBC1-4F09-96CD-7F2B893AFAB1}" type="slidenum">
              <a:rPr lang="hu-HU" sz="1092" b="0" strike="noStrike" spc="-1">
                <a:solidFill>
                  <a:srgbClr val="B2B2B2"/>
                </a:solidFill>
                <a:latin typeface="Calibri"/>
              </a:rPr>
              <a:t>‹#›</a:t>
            </a:fld>
            <a:endParaRPr lang="hu-HU" sz="1092" b="0" strike="noStrike" spc="-1">
              <a:latin typeface="Calibri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title"/>
          </p:nvPr>
        </p:nvSpPr>
        <p:spPr>
          <a:xfrm>
            <a:off x="609549" y="273535"/>
            <a:ext cx="10972527" cy="114500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hu-HU" sz="1092" b="0" strike="noStrike" spc="-1">
                <a:solidFill>
                  <a:srgbClr val="000000"/>
                </a:solidFill>
                <a:latin typeface="Calibri"/>
              </a:rPr>
              <a:t>Címszöveg formátumának szerkesztése</a:t>
            </a:r>
          </a:p>
        </p:txBody>
      </p:sp>
      <p:sp>
        <p:nvSpPr>
          <p:cNvPr id="98" name="PlaceHolder 5"/>
          <p:cNvSpPr>
            <a:spLocks noGrp="1"/>
          </p:cNvSpPr>
          <p:nvPr>
            <p:ph type="body"/>
          </p:nvPr>
        </p:nvSpPr>
        <p:spPr>
          <a:xfrm>
            <a:off x="609549" y="1604755"/>
            <a:ext cx="10972527" cy="397728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1092" b="0" strike="noStrike" spc="-1">
                <a:solidFill>
                  <a:srgbClr val="000000"/>
                </a:solidFill>
                <a:latin typeface="Calibri"/>
              </a:rPr>
              <a:t>Vázlatszöveg formátumának szerkesztése</a:t>
            </a:r>
          </a:p>
          <a:p>
            <a:pPr marL="523930" lvl="1" indent="-196474">
              <a:spcBef>
                <a:spcPts val="68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u-HU" sz="1092" b="0" strike="noStrike" spc="-1">
                <a:solidFill>
                  <a:srgbClr val="000000"/>
                </a:solidFill>
                <a:latin typeface="Calibri"/>
              </a:rPr>
              <a:t>Második vázlatszint</a:t>
            </a:r>
          </a:p>
          <a:p>
            <a:pPr marL="785894" lvl="2" indent="-174643">
              <a:spcBef>
                <a:spcPts val="51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1092" b="0" strike="noStrike" spc="-1">
                <a:solidFill>
                  <a:srgbClr val="000000"/>
                </a:solidFill>
                <a:latin typeface="Calibri"/>
              </a:rPr>
              <a:t>Harmadik vázlatszint</a:t>
            </a:r>
          </a:p>
          <a:p>
            <a:pPr marL="1047859" lvl="3" indent="-130982">
              <a:spcBef>
                <a:spcPts val="34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u-HU" sz="1092" b="0" strike="noStrike" spc="-1">
                <a:solidFill>
                  <a:srgbClr val="000000"/>
                </a:solidFill>
                <a:latin typeface="Calibri"/>
              </a:rPr>
              <a:t>Negyedik vázlatszint</a:t>
            </a:r>
          </a:p>
          <a:p>
            <a:pPr marL="1309824" lvl="4" indent="-130982">
              <a:spcBef>
                <a:spcPts val="17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1213" b="0" strike="noStrike" spc="-1">
                <a:solidFill>
                  <a:srgbClr val="000000"/>
                </a:solidFill>
                <a:latin typeface="Calibri"/>
              </a:rPr>
              <a:t>Ötödik vázlatszint</a:t>
            </a:r>
          </a:p>
          <a:p>
            <a:pPr marL="1571789" lvl="5" indent="-130982">
              <a:spcBef>
                <a:spcPts val="17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1213" b="0" strike="noStrike" spc="-1">
                <a:solidFill>
                  <a:srgbClr val="000000"/>
                </a:solidFill>
                <a:latin typeface="Calibri"/>
              </a:rPr>
              <a:t>Hatodik vázlatszint</a:t>
            </a:r>
          </a:p>
          <a:p>
            <a:pPr marL="1833754" lvl="6" indent="-130982">
              <a:spcBef>
                <a:spcPts val="17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u-HU" sz="1213" b="0" strike="noStrike" spc="-1">
                <a:solidFill>
                  <a:srgbClr val="000000"/>
                </a:solidFill>
                <a:latin typeface="Calibri"/>
              </a:rPr>
              <a:t>Hetedik vázlatszint</a:t>
            </a:r>
          </a:p>
        </p:txBody>
      </p:sp>
    </p:spTree>
    <p:extLst>
      <p:ext uri="{BB962C8B-B14F-4D97-AF65-F5344CB8AC3E}">
        <p14:creationId xmlns:p14="http://schemas.microsoft.com/office/powerpoint/2010/main" val="2583035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554492" rtl="0" eaLnBrk="1" latinLnBrk="0" hangingPunct="1">
        <a:lnSpc>
          <a:spcPct val="90000"/>
        </a:lnSpc>
        <a:spcBef>
          <a:spcPct val="0"/>
        </a:spcBef>
        <a:buNone/>
        <a:defRPr sz="26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1965" indent="-196474" algn="l" defTabSz="554492" rtl="0" eaLnBrk="1" latinLnBrk="0" hangingPunct="1">
        <a:lnSpc>
          <a:spcPct val="90000"/>
        </a:lnSpc>
        <a:spcBef>
          <a:spcPts val="859"/>
        </a:spcBef>
        <a:buClr>
          <a:srgbClr val="000000"/>
        </a:buClr>
        <a:buSzPct val="45000"/>
        <a:buFont typeface="Wingdings" charset="2"/>
        <a:buChar char=""/>
        <a:defRPr sz="1698" kern="1200">
          <a:solidFill>
            <a:schemeClr val="tx1"/>
          </a:solidFill>
          <a:latin typeface="+mn-lt"/>
          <a:ea typeface="+mn-ea"/>
          <a:cs typeface="+mn-cs"/>
        </a:defRPr>
      </a:lvl1pPr>
      <a:lvl2pPr marL="415869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455" kern="1200">
          <a:solidFill>
            <a:schemeClr val="tx1"/>
          </a:solidFill>
          <a:latin typeface="+mn-lt"/>
          <a:ea typeface="+mn-ea"/>
          <a:cs typeface="+mn-cs"/>
        </a:defRPr>
      </a:lvl2pPr>
      <a:lvl3pPr marL="693115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213" kern="1200">
          <a:solidFill>
            <a:schemeClr val="tx1"/>
          </a:solidFill>
          <a:latin typeface="+mn-lt"/>
          <a:ea typeface="+mn-ea"/>
          <a:cs typeface="+mn-cs"/>
        </a:defRPr>
      </a:lvl3pPr>
      <a:lvl4pPr marL="970361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4pPr>
      <a:lvl5pPr marL="1247607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5pPr>
      <a:lvl6pPr marL="1524853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6pPr>
      <a:lvl7pPr marL="1802100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7pPr>
      <a:lvl8pPr marL="2079346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8pPr>
      <a:lvl9pPr marL="2356592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1pPr>
      <a:lvl2pPr marL="277246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2pPr>
      <a:lvl3pPr marL="554492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3pPr>
      <a:lvl4pPr marL="831738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4pPr>
      <a:lvl5pPr marL="1108984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5pPr>
      <a:lvl6pPr marL="1386230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6pPr>
      <a:lvl7pPr marL="1663476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7pPr>
      <a:lvl8pPr marL="1940723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8pPr>
      <a:lvl9pPr marL="2217969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xmlns="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Romboid 6">
            <a:extLst>
              <a:ext uri="{FF2B5EF4-FFF2-40B4-BE49-F238E27FC236}">
                <a16:creationId xmlns:a16="http://schemas.microsoft.com/office/drawing/2014/main" xmlns="" id="{81E8DF7A-DD2E-D841-A7A7-D3326D3013D4}"/>
              </a:ext>
            </a:extLst>
          </p:cNvPr>
          <p:cNvSpPr/>
          <p:nvPr/>
        </p:nvSpPr>
        <p:spPr>
          <a:xfrm>
            <a:off x="6516914" y="1804312"/>
            <a:ext cx="5478598" cy="4930835"/>
          </a:xfrm>
          <a:prstGeom prst="parallelogram">
            <a:avLst>
              <a:gd name="adj" fmla="val 8491"/>
            </a:avLst>
          </a:prstGeom>
          <a:solidFill>
            <a:srgbClr val="006600"/>
          </a:soli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xmlns="" id="{70C5616E-202E-6246-BB77-B8D317B58748}"/>
              </a:ext>
            </a:extLst>
          </p:cNvPr>
          <p:cNvSpPr txBox="1"/>
          <p:nvPr/>
        </p:nvSpPr>
        <p:spPr>
          <a:xfrm>
            <a:off x="-4901" y="87265"/>
            <a:ext cx="820270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Osztatlan agrármérnöki szak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742421203"/>
              </p:ext>
            </p:extLst>
          </p:nvPr>
        </p:nvGraphicFramePr>
        <p:xfrm>
          <a:off x="1810404" y="2346543"/>
          <a:ext cx="10098567" cy="4302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Romboid 18">
            <a:extLst>
              <a:ext uri="{FF2B5EF4-FFF2-40B4-BE49-F238E27FC236}">
                <a16:creationId xmlns:a16="http://schemas.microsoft.com/office/drawing/2014/main" xmlns="" id="{9B1BF153-DD20-AD4B-A4B5-0460681C9BE9}"/>
              </a:ext>
            </a:extLst>
          </p:cNvPr>
          <p:cNvSpPr/>
          <p:nvPr/>
        </p:nvSpPr>
        <p:spPr>
          <a:xfrm>
            <a:off x="45901" y="1153085"/>
            <a:ext cx="7739861" cy="844387"/>
          </a:xfrm>
          <a:prstGeom prst="parallelogram">
            <a:avLst>
              <a:gd name="adj" fmla="val 8491"/>
            </a:avLst>
          </a:prstGeom>
          <a:solidFill>
            <a:srgbClr val="1D844F"/>
          </a:soli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Általános információk</a:t>
            </a:r>
            <a:endParaRPr lang="hu-HU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3" y="2212374"/>
            <a:ext cx="1548586" cy="2228997"/>
          </a:xfrm>
          <a:prstGeom prst="rect">
            <a:avLst/>
          </a:prstGeom>
        </p:spPr>
      </p:pic>
      <p:sp>
        <p:nvSpPr>
          <p:cNvPr id="5" name="object 12">
            <a:extLst>
              <a:ext uri="{FF2B5EF4-FFF2-40B4-BE49-F238E27FC236}">
                <a16:creationId xmlns:a16="http://schemas.microsoft.com/office/drawing/2014/main" xmlns="" id="{EAEFFD74-C19D-66E5-5A00-3B47BA0E10BE}"/>
              </a:ext>
            </a:extLst>
          </p:cNvPr>
          <p:cNvSpPr/>
          <p:nvPr/>
        </p:nvSpPr>
        <p:spPr>
          <a:xfrm>
            <a:off x="-4901" y="5637330"/>
            <a:ext cx="2061011" cy="1192815"/>
          </a:xfrm>
          <a:prstGeom prst="rect">
            <a:avLst/>
          </a:prstGeom>
          <a:blipFill rotWithShape="0">
            <a:blip r:embed="rId8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85373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xmlns="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xmlns="" id="{70C5616E-202E-6246-BB77-B8D317B58748}"/>
              </a:ext>
            </a:extLst>
          </p:cNvPr>
          <p:cNvSpPr txBox="1"/>
          <p:nvPr/>
        </p:nvSpPr>
        <p:spPr>
          <a:xfrm>
            <a:off x="-201206" y="3488"/>
            <a:ext cx="820270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Osztatlan agrármérnöki szak</a:t>
            </a:r>
          </a:p>
        </p:txBody>
      </p:sp>
      <p:sp>
        <p:nvSpPr>
          <p:cNvPr id="12" name="Romboid 11">
            <a:extLst>
              <a:ext uri="{FF2B5EF4-FFF2-40B4-BE49-F238E27FC236}">
                <a16:creationId xmlns:a16="http://schemas.microsoft.com/office/drawing/2014/main" xmlns="" id="{4C1C8118-B36B-C64E-9C9E-1C21A70B5F7E}"/>
              </a:ext>
            </a:extLst>
          </p:cNvPr>
          <p:cNvSpPr/>
          <p:nvPr/>
        </p:nvSpPr>
        <p:spPr>
          <a:xfrm>
            <a:off x="2685822" y="1566690"/>
            <a:ext cx="9506178" cy="4302852"/>
          </a:xfrm>
          <a:prstGeom prst="parallelogram">
            <a:avLst>
              <a:gd name="adj" fmla="val 8491"/>
            </a:avLst>
          </a:prstGeom>
          <a:solidFill>
            <a:srgbClr val="1D844F"/>
          </a:soli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A képzés célja olyan mérnökök képzése, akik az agrártudományok területén megalapozott természettudományi, műszaki, társadalomtudományi, gazdasági és vezetési ismeretekkel rendelkeznek.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Képesek a tanulmányaik során elsajátított tudásukat szintetizálni és a gyakorlatban alkalmazni.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Magas szinten képesek szervezési és tervezési feladatok ellátására.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Alkalmasak tudományos munka végzésére, felkészültek arra, hogy tanulmányaikat doktori képzés formájában folytassák.</a:t>
            </a:r>
            <a:endParaRPr lang="en-GB" sz="2400" dirty="0"/>
          </a:p>
        </p:txBody>
      </p:sp>
      <p:pic>
        <p:nvPicPr>
          <p:cNvPr id="18" name="Kép 17">
            <a:extLst>
              <a:ext uri="{FF2B5EF4-FFF2-40B4-BE49-F238E27FC236}">
                <a16:creationId xmlns:a16="http://schemas.microsoft.com/office/drawing/2014/main" xmlns="" id="{9B531893-E081-FA9F-EC35-CB949ACEA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5648" y="5668"/>
            <a:ext cx="2060627" cy="119492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9" y="1566690"/>
            <a:ext cx="2601050" cy="344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8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84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xmlns="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xmlns="" id="{70C5616E-202E-6246-BB77-B8D317B58748}"/>
              </a:ext>
            </a:extLst>
          </p:cNvPr>
          <p:cNvSpPr txBox="1"/>
          <p:nvPr/>
        </p:nvSpPr>
        <p:spPr>
          <a:xfrm>
            <a:off x="-236324" y="103102"/>
            <a:ext cx="820270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Osztatlan agrármérnöki szak</a:t>
            </a:r>
          </a:p>
        </p:txBody>
      </p:sp>
      <p:sp>
        <p:nvSpPr>
          <p:cNvPr id="12" name="Romboid 11">
            <a:extLst>
              <a:ext uri="{FF2B5EF4-FFF2-40B4-BE49-F238E27FC236}">
                <a16:creationId xmlns:a16="http://schemas.microsoft.com/office/drawing/2014/main" xmlns="" id="{4C1C8118-B36B-C64E-9C9E-1C21A70B5F7E}"/>
              </a:ext>
            </a:extLst>
          </p:cNvPr>
          <p:cNvSpPr/>
          <p:nvPr/>
        </p:nvSpPr>
        <p:spPr>
          <a:xfrm>
            <a:off x="2551317" y="2089546"/>
            <a:ext cx="9738654" cy="4768454"/>
          </a:xfrm>
          <a:prstGeom prst="parallelogram">
            <a:avLst>
              <a:gd name="adj" fmla="val 8491"/>
            </a:avLst>
          </a:prstGeom>
          <a:solidFill>
            <a:srgbClr val="1D844F"/>
          </a:soli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chemeClr val="bg1"/>
                </a:solidFill>
              </a:rPr>
              <a:t>Az öt éves osztatlan agármérnök szak a Georgikon több évtizeden keresztül sikeresen folytatott képzése.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chemeClr val="bg1"/>
                </a:solidFill>
              </a:rPr>
              <a:t>Az elsajátítandó ismeretanyag lefedi a mezőgazdasági termelés valamennyi területét, ugyanakkor lehetőséget biztosít speciális területek részletesebb megismerésére is.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chemeClr val="bg1"/>
                </a:solidFill>
              </a:rPr>
              <a:t>A tanulmányok során kiemelt szerepet kap az önálló munka, a feladatmegoldó képesség fejlesztése és a gyakorlatorientáltság.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chemeClr val="bg1"/>
                </a:solidFill>
              </a:rPr>
              <a:t>A hosszabb képzési idő alatt a hallgatóknak több lehetőségük kínálkozik tudományos diákköri munkára, önálló kutatások végzésére.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chemeClr val="bg1"/>
                </a:solidFill>
              </a:rPr>
              <a:t>A hazai agrárszektor jelenlegi vezetői, meghatározó képviselői is ezen a szakon </a:t>
            </a:r>
            <a:r>
              <a:rPr lang="hu-HU" sz="2000" dirty="0">
                <a:solidFill>
                  <a:schemeClr val="bg1"/>
                </a:solidFill>
              </a:rPr>
              <a:t>végeztek annak idején.</a:t>
            </a:r>
          </a:p>
        </p:txBody>
      </p:sp>
      <p:sp>
        <p:nvSpPr>
          <p:cNvPr id="19" name="Romboid 18">
            <a:extLst>
              <a:ext uri="{FF2B5EF4-FFF2-40B4-BE49-F238E27FC236}">
                <a16:creationId xmlns:a16="http://schemas.microsoft.com/office/drawing/2014/main" xmlns="" id="{9B1BF153-DD20-AD4B-A4B5-0460681C9BE9}"/>
              </a:ext>
            </a:extLst>
          </p:cNvPr>
          <p:cNvSpPr/>
          <p:nvPr/>
        </p:nvSpPr>
        <p:spPr>
          <a:xfrm>
            <a:off x="-4903" y="1148843"/>
            <a:ext cx="7739861" cy="592880"/>
          </a:xfrm>
          <a:prstGeom prst="parallelogram">
            <a:avLst>
              <a:gd name="adj" fmla="val 8491"/>
            </a:avLst>
          </a:prstGeom>
          <a:solidFill>
            <a:srgbClr val="1D844F"/>
          </a:soli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b="1" dirty="0">
                <a:solidFill>
                  <a:schemeClr val="bg1"/>
                </a:solidFill>
              </a:rPr>
              <a:t>A képzés sajátosságai</a:t>
            </a:r>
            <a:endParaRPr lang="hu-HU" sz="3600" dirty="0">
              <a:solidFill>
                <a:schemeClr val="bg1"/>
              </a:solidFill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xmlns="" id="{FF29AB05-B48A-4301-0124-BCA226A22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1373" y="936895"/>
            <a:ext cx="2060627" cy="119492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" y="2527124"/>
            <a:ext cx="2461454" cy="32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4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xmlns="" id="{8E36F1E2-2340-D64C-83A3-AA75B8AAD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Romboid 6">
            <a:extLst>
              <a:ext uri="{FF2B5EF4-FFF2-40B4-BE49-F238E27FC236}">
                <a16:creationId xmlns:a16="http://schemas.microsoft.com/office/drawing/2014/main" xmlns="" id="{81E8DF7A-DD2E-D841-A7A7-D3326D3013D4}"/>
              </a:ext>
            </a:extLst>
          </p:cNvPr>
          <p:cNvSpPr/>
          <p:nvPr/>
        </p:nvSpPr>
        <p:spPr>
          <a:xfrm>
            <a:off x="6516914" y="1804312"/>
            <a:ext cx="5478598" cy="4930835"/>
          </a:xfrm>
          <a:prstGeom prst="parallelogram">
            <a:avLst>
              <a:gd name="adj" fmla="val 8491"/>
            </a:avLst>
          </a:prstGeom>
          <a:solidFill>
            <a:srgbClr val="177B47"/>
          </a:soli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2" name="Romboid 11">
            <a:extLst>
              <a:ext uri="{FF2B5EF4-FFF2-40B4-BE49-F238E27FC236}">
                <a16:creationId xmlns:a16="http://schemas.microsoft.com/office/drawing/2014/main" xmlns="" id="{4C1C8118-B36B-C64E-9C9E-1C21A70B5F7E}"/>
              </a:ext>
            </a:extLst>
          </p:cNvPr>
          <p:cNvSpPr/>
          <p:nvPr/>
        </p:nvSpPr>
        <p:spPr>
          <a:xfrm>
            <a:off x="2394857" y="2387227"/>
            <a:ext cx="9506178" cy="4302852"/>
          </a:xfrm>
          <a:prstGeom prst="parallelogram">
            <a:avLst>
              <a:gd name="adj" fmla="val 8491"/>
            </a:avLst>
          </a:prstGeom>
          <a:solidFill>
            <a:srgbClr val="1D844F"/>
          </a:soli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</a:rPr>
              <a:t>széles körű agrárágazati szakmai faladatok megoldása,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</a:rPr>
              <a:t>az agrárgazdaság tevékenységrendszerének megtervezésére, megszervezésére, működtetésére,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</a:rPr>
              <a:t>a vezetői tevékenység különböző funkcióinak gyakorlati végrehajtása,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</a:rPr>
              <a:t>csoport vagy projekt tevékenységek kialakítása és azok önálló irányítása,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</a:rPr>
              <a:t>gyakorlati problémák tudományos igényességgel és megfelelő szakértelemmel történő megoldása,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</a:rPr>
              <a:t>korszerű informatikai eszközök alkalmazása (adatbázis kezelés, adatelemzés, döntéstámogató rendszerek),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</a:rPr>
              <a:t>szakszerű és hatékony szóbeli és írásbeli kommunikáció, szaktanácsadási tevékenység végzése, </a:t>
            </a:r>
          </a:p>
        </p:txBody>
      </p:sp>
      <p:sp>
        <p:nvSpPr>
          <p:cNvPr id="19" name="Romboid 18">
            <a:extLst>
              <a:ext uri="{FF2B5EF4-FFF2-40B4-BE49-F238E27FC236}">
                <a16:creationId xmlns:a16="http://schemas.microsoft.com/office/drawing/2014/main" xmlns="" id="{9B1BF153-DD20-AD4B-A4B5-0460681C9BE9}"/>
              </a:ext>
            </a:extLst>
          </p:cNvPr>
          <p:cNvSpPr/>
          <p:nvPr/>
        </p:nvSpPr>
        <p:spPr>
          <a:xfrm>
            <a:off x="28301" y="1196967"/>
            <a:ext cx="7739861" cy="617300"/>
          </a:xfrm>
          <a:prstGeom prst="parallelogram">
            <a:avLst>
              <a:gd name="adj" fmla="val 8491"/>
            </a:avLst>
          </a:prstGeom>
          <a:solidFill>
            <a:srgbClr val="1D844F"/>
          </a:soli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b="1" dirty="0">
                <a:solidFill>
                  <a:schemeClr val="bg1"/>
                </a:solidFill>
              </a:rPr>
              <a:t>Elsajátítható kompetenciák</a:t>
            </a:r>
            <a:endParaRPr lang="hu-HU" sz="3600" dirty="0">
              <a:solidFill>
                <a:schemeClr val="bg1"/>
              </a:solidFill>
            </a:endParaRPr>
          </a:p>
        </p:txBody>
      </p:sp>
      <p:pic>
        <p:nvPicPr>
          <p:cNvPr id="6" name="Google Shape;114;p20">
            <a:extLst>
              <a:ext uri="{FF2B5EF4-FFF2-40B4-BE49-F238E27FC236}">
                <a16:creationId xmlns:a16="http://schemas.microsoft.com/office/drawing/2014/main" xmlns="" id="{37A5E32D-64F4-DE9A-1A08-9A5964E6F284}"/>
              </a:ext>
            </a:extLst>
          </p:cNvPr>
          <p:cNvPicPr/>
          <p:nvPr/>
        </p:nvPicPr>
        <p:blipFill>
          <a:blip r:embed="rId2"/>
          <a:srcRect l="22205" b="-1276"/>
          <a:stretch/>
        </p:blipFill>
        <p:spPr>
          <a:xfrm>
            <a:off x="-27297" y="-18338"/>
            <a:ext cx="8382013" cy="1035199"/>
          </a:xfrm>
          <a:prstGeom prst="rect">
            <a:avLst/>
          </a:prstGeom>
          <a:ln w="0">
            <a:noFill/>
          </a:ln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xmlns="" id="{70C5616E-202E-6246-BB77-B8D317B58748}"/>
              </a:ext>
            </a:extLst>
          </p:cNvPr>
          <p:cNvSpPr txBox="1"/>
          <p:nvPr/>
        </p:nvSpPr>
        <p:spPr>
          <a:xfrm>
            <a:off x="-467745" y="-15386"/>
            <a:ext cx="820270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Osztatlan agrármérnöki szak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xmlns="" id="{A88E11B1-58CB-35FB-DBAA-3DE3DC3D1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6321" y="167921"/>
            <a:ext cx="2060627" cy="119492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5" y="2383885"/>
            <a:ext cx="2730022" cy="36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3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mboid 6">
            <a:extLst>
              <a:ext uri="{FF2B5EF4-FFF2-40B4-BE49-F238E27FC236}">
                <a16:creationId xmlns:a16="http://schemas.microsoft.com/office/drawing/2014/main" xmlns="" id="{81E8DF7A-DD2E-D841-A7A7-D3326D3013D4}"/>
              </a:ext>
            </a:extLst>
          </p:cNvPr>
          <p:cNvSpPr/>
          <p:nvPr/>
        </p:nvSpPr>
        <p:spPr>
          <a:xfrm>
            <a:off x="6516914" y="1804312"/>
            <a:ext cx="5478598" cy="4930835"/>
          </a:xfrm>
          <a:prstGeom prst="parallelogram">
            <a:avLst>
              <a:gd name="adj" fmla="val 8491"/>
            </a:avLst>
          </a:prstGeom>
          <a:solidFill>
            <a:srgbClr val="177B47"/>
          </a:soli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xmlns="" id="{70C5616E-202E-6246-BB77-B8D317B58748}"/>
              </a:ext>
            </a:extLst>
          </p:cNvPr>
          <p:cNvSpPr txBox="1"/>
          <p:nvPr/>
        </p:nvSpPr>
        <p:spPr>
          <a:xfrm>
            <a:off x="-467745" y="113755"/>
            <a:ext cx="820270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Osztatlan agrármérnöki szak</a:t>
            </a:r>
          </a:p>
        </p:txBody>
      </p:sp>
      <p:sp>
        <p:nvSpPr>
          <p:cNvPr id="12" name="Romboid 11">
            <a:extLst>
              <a:ext uri="{FF2B5EF4-FFF2-40B4-BE49-F238E27FC236}">
                <a16:creationId xmlns:a16="http://schemas.microsoft.com/office/drawing/2014/main" xmlns="" id="{4C1C8118-B36B-C64E-9C9E-1C21A70B5F7E}"/>
              </a:ext>
            </a:extLst>
          </p:cNvPr>
          <p:cNvSpPr/>
          <p:nvPr/>
        </p:nvSpPr>
        <p:spPr>
          <a:xfrm>
            <a:off x="2394857" y="2382750"/>
            <a:ext cx="9506178" cy="4302852"/>
          </a:xfrm>
          <a:prstGeom prst="parallelogram">
            <a:avLst>
              <a:gd name="adj" fmla="val 8491"/>
            </a:avLst>
          </a:prstGeom>
          <a:solidFill>
            <a:srgbClr val="1D844F"/>
          </a:soli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</a:rPr>
              <a:t>A képzés során az előadások, a gyakorlatok és az üzemi gyakorlat keretében elsajátítandó ismeretanyag magában foglalja az agrártudomány természettudományos, műszaki és informatikai alapjait, a mezőgazdasági termelés valamennyi területét lefedő szakmai ismereteket, az agrárágazat gazdasági, gazdálkodási, vezetési és jogi sajátosságainak megismerését.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</a:rPr>
              <a:t>A hallgatók különböző specializációkat választhatnak (növénytermesztés, növényvédelem, állattenyésztés, természet és környezetvédelem)</a:t>
            </a:r>
          </a:p>
        </p:txBody>
      </p:sp>
      <p:sp>
        <p:nvSpPr>
          <p:cNvPr id="19" name="Romboid 18">
            <a:extLst>
              <a:ext uri="{FF2B5EF4-FFF2-40B4-BE49-F238E27FC236}">
                <a16:creationId xmlns:a16="http://schemas.microsoft.com/office/drawing/2014/main" xmlns="" id="{9B1BF153-DD20-AD4B-A4B5-0460681C9BE9}"/>
              </a:ext>
            </a:extLst>
          </p:cNvPr>
          <p:cNvSpPr/>
          <p:nvPr/>
        </p:nvSpPr>
        <p:spPr>
          <a:xfrm>
            <a:off x="0" y="1218458"/>
            <a:ext cx="7739861" cy="562316"/>
          </a:xfrm>
          <a:prstGeom prst="parallelogram">
            <a:avLst>
              <a:gd name="adj" fmla="val 8491"/>
            </a:avLst>
          </a:prstGeom>
          <a:solidFill>
            <a:srgbClr val="1D844F"/>
          </a:soli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b="1" dirty="0">
                <a:solidFill>
                  <a:schemeClr val="bg1"/>
                </a:solidFill>
              </a:rPr>
              <a:t>A képzés jellemzői</a:t>
            </a:r>
            <a:endParaRPr lang="hu-HU" sz="3600" dirty="0">
              <a:solidFill>
                <a:schemeClr val="bg1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48683"/>
            <a:ext cx="3298277" cy="2472456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xmlns="" id="{0E89583E-C878-F631-1953-4744E7516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6238" y="0"/>
            <a:ext cx="2060627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0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mboid 6">
            <a:extLst>
              <a:ext uri="{FF2B5EF4-FFF2-40B4-BE49-F238E27FC236}">
                <a16:creationId xmlns:a16="http://schemas.microsoft.com/office/drawing/2014/main" xmlns="" id="{81E8DF7A-DD2E-D841-A7A7-D3326D3013D4}"/>
              </a:ext>
            </a:extLst>
          </p:cNvPr>
          <p:cNvSpPr/>
          <p:nvPr/>
        </p:nvSpPr>
        <p:spPr>
          <a:xfrm>
            <a:off x="6516914" y="1804312"/>
            <a:ext cx="5478598" cy="4930835"/>
          </a:xfrm>
          <a:prstGeom prst="parallelogram">
            <a:avLst>
              <a:gd name="adj" fmla="val 8491"/>
            </a:avLst>
          </a:prstGeom>
          <a:solidFill>
            <a:srgbClr val="177B47"/>
          </a:soli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xmlns="" id="{70C5616E-202E-6246-BB77-B8D317B58748}"/>
              </a:ext>
            </a:extLst>
          </p:cNvPr>
          <p:cNvSpPr txBox="1"/>
          <p:nvPr/>
        </p:nvSpPr>
        <p:spPr>
          <a:xfrm>
            <a:off x="-350953" y="103912"/>
            <a:ext cx="820270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Osztatlan agrármérnöki szak</a:t>
            </a:r>
          </a:p>
        </p:txBody>
      </p:sp>
      <p:sp>
        <p:nvSpPr>
          <p:cNvPr id="12" name="Romboid 11">
            <a:extLst>
              <a:ext uri="{FF2B5EF4-FFF2-40B4-BE49-F238E27FC236}">
                <a16:creationId xmlns:a16="http://schemas.microsoft.com/office/drawing/2014/main" xmlns="" id="{4C1C8118-B36B-C64E-9C9E-1C21A70B5F7E}"/>
              </a:ext>
            </a:extLst>
          </p:cNvPr>
          <p:cNvSpPr/>
          <p:nvPr/>
        </p:nvSpPr>
        <p:spPr>
          <a:xfrm>
            <a:off x="3857625" y="2091785"/>
            <a:ext cx="8043410" cy="4593817"/>
          </a:xfrm>
          <a:prstGeom prst="parallelogram">
            <a:avLst>
              <a:gd name="adj" fmla="val 8491"/>
            </a:avLst>
          </a:prstGeom>
          <a:solidFill>
            <a:srgbClr val="1D844F"/>
          </a:soli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</a:rPr>
              <a:t>A szakmai gyakorlatok között szaktantárgyakhoz kötődő terepi gyakorlatok, rövidebb 40 órás ún. hetesi gyakorlatok és 160 órás nyári gyakorlatok egyaránt szerepelnek.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</a:rPr>
              <a:t>A tanulmányok során kiemelt szerepet kap az egyéni és csoportos munkavégzés és a félévközi feladatmegoldás.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</a:rPr>
              <a:t>A számonkérések több formájának alkalmazásával a vizsgaidőszakokhoz kötődő kollokviumok száma nem magas. </a:t>
            </a:r>
          </a:p>
        </p:txBody>
      </p:sp>
      <p:sp>
        <p:nvSpPr>
          <p:cNvPr id="19" name="Romboid 18">
            <a:extLst>
              <a:ext uri="{FF2B5EF4-FFF2-40B4-BE49-F238E27FC236}">
                <a16:creationId xmlns:a16="http://schemas.microsoft.com/office/drawing/2014/main" xmlns="" id="{9B1BF153-DD20-AD4B-A4B5-0460681C9BE9}"/>
              </a:ext>
            </a:extLst>
          </p:cNvPr>
          <p:cNvSpPr/>
          <p:nvPr/>
        </p:nvSpPr>
        <p:spPr>
          <a:xfrm>
            <a:off x="21308" y="1068711"/>
            <a:ext cx="7739861" cy="656958"/>
          </a:xfrm>
          <a:prstGeom prst="parallelogram">
            <a:avLst>
              <a:gd name="adj" fmla="val 8491"/>
            </a:avLst>
          </a:prstGeom>
          <a:solidFill>
            <a:srgbClr val="1D844F"/>
          </a:soli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b="1" dirty="0">
                <a:solidFill>
                  <a:schemeClr val="bg1"/>
                </a:solidFill>
              </a:rPr>
              <a:t>A képzés jellemzői</a:t>
            </a:r>
            <a:endParaRPr lang="hu-HU" sz="3600" dirty="0">
              <a:solidFill>
                <a:schemeClr val="bg1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88" y="1804312"/>
            <a:ext cx="3583228" cy="4769458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xmlns="" id="{C19EF31D-4613-3E38-6C0A-EC9143886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1963" y="0"/>
            <a:ext cx="2060627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7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mboid 6">
            <a:extLst>
              <a:ext uri="{FF2B5EF4-FFF2-40B4-BE49-F238E27FC236}">
                <a16:creationId xmlns:a16="http://schemas.microsoft.com/office/drawing/2014/main" xmlns="" id="{81E8DF7A-DD2E-D841-A7A7-D3326D3013D4}"/>
              </a:ext>
            </a:extLst>
          </p:cNvPr>
          <p:cNvSpPr/>
          <p:nvPr/>
        </p:nvSpPr>
        <p:spPr>
          <a:xfrm>
            <a:off x="6516914" y="1804312"/>
            <a:ext cx="5478598" cy="4930835"/>
          </a:xfrm>
          <a:prstGeom prst="parallelogram">
            <a:avLst>
              <a:gd name="adj" fmla="val 8491"/>
            </a:avLst>
          </a:prstGeom>
          <a:solidFill>
            <a:srgbClr val="177B47"/>
          </a:soli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xmlns="" id="{70C5616E-202E-6246-BB77-B8D317B58748}"/>
              </a:ext>
            </a:extLst>
          </p:cNvPr>
          <p:cNvSpPr txBox="1"/>
          <p:nvPr/>
        </p:nvSpPr>
        <p:spPr>
          <a:xfrm>
            <a:off x="-236324" y="31816"/>
            <a:ext cx="820270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Osztatlan agrármérnöki szak</a:t>
            </a:r>
          </a:p>
        </p:txBody>
      </p:sp>
      <p:sp>
        <p:nvSpPr>
          <p:cNvPr id="12" name="Romboid 11">
            <a:extLst>
              <a:ext uri="{FF2B5EF4-FFF2-40B4-BE49-F238E27FC236}">
                <a16:creationId xmlns:a16="http://schemas.microsoft.com/office/drawing/2014/main" xmlns="" id="{4C1C8118-B36B-C64E-9C9E-1C21A70B5F7E}"/>
              </a:ext>
            </a:extLst>
          </p:cNvPr>
          <p:cNvSpPr/>
          <p:nvPr/>
        </p:nvSpPr>
        <p:spPr>
          <a:xfrm>
            <a:off x="1857375" y="1997597"/>
            <a:ext cx="10043660" cy="4688005"/>
          </a:xfrm>
          <a:prstGeom prst="parallelogram">
            <a:avLst>
              <a:gd name="adj" fmla="val 8491"/>
            </a:avLst>
          </a:prstGeom>
          <a:solidFill>
            <a:srgbClr val="1D844F"/>
          </a:soli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chemeClr val="bg1"/>
                </a:solidFill>
              </a:rPr>
              <a:t>Az egyetem céges kapcsolatrendszere, mintagazdaságai, öreg diák honlapja és a sokszínű szakmai gyakorlatok nagyban segítik a hallgatók elhelyezkedését.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chemeClr val="bg1"/>
                </a:solidFill>
              </a:rPr>
              <a:t>A szakon végzettek mezőgazdasági termelő üzemekben, egyéni és társas vállalkozásokban alkalmasak a termékpálya szemléletű, jó minőségű mezőgazdasági termékek előállítására, az agrárgazdaság és az agrárpolitika különböző döntési folyamataiban való részvételre, a szakigazgatásban és az egyéb állami intézményrendszerekben szakértői feladatok ellátására, szakágazati szaktanácsadás végzésére, kísérleti munkában való részvételre.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chemeClr val="bg1"/>
                </a:solidFill>
              </a:rPr>
              <a:t>Az osztatlan agrármérnök szak hosszú évtizedeken keresztül bizonyított, hatékony képzési formát jelent. </a:t>
            </a:r>
          </a:p>
        </p:txBody>
      </p:sp>
      <p:sp>
        <p:nvSpPr>
          <p:cNvPr id="19" name="Romboid 18">
            <a:extLst>
              <a:ext uri="{FF2B5EF4-FFF2-40B4-BE49-F238E27FC236}">
                <a16:creationId xmlns:a16="http://schemas.microsoft.com/office/drawing/2014/main" xmlns="" id="{9B1BF153-DD20-AD4B-A4B5-0460681C9BE9}"/>
              </a:ext>
            </a:extLst>
          </p:cNvPr>
          <p:cNvSpPr/>
          <p:nvPr/>
        </p:nvSpPr>
        <p:spPr>
          <a:xfrm>
            <a:off x="0" y="1131433"/>
            <a:ext cx="8920301" cy="597544"/>
          </a:xfrm>
          <a:prstGeom prst="parallelogram">
            <a:avLst>
              <a:gd name="adj" fmla="val 8491"/>
            </a:avLst>
          </a:prstGeom>
          <a:solidFill>
            <a:srgbClr val="1D844F"/>
          </a:soli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b="1" dirty="0">
                <a:solidFill>
                  <a:schemeClr val="bg1"/>
                </a:solidFill>
              </a:rPr>
              <a:t>Elhelyezkedési lehetőségek</a:t>
            </a:r>
            <a:endParaRPr lang="hu-HU" sz="3600" dirty="0">
              <a:solidFill>
                <a:schemeClr val="bg1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44" y="2544271"/>
            <a:ext cx="2823028" cy="3450916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xmlns="" id="{F76BEE67-384D-C1B8-088B-DFBFE7191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0408" y="31816"/>
            <a:ext cx="2060627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5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zövegdoboz 15">
            <a:extLst>
              <a:ext uri="{FF2B5EF4-FFF2-40B4-BE49-F238E27FC236}">
                <a16:creationId xmlns:a16="http://schemas.microsoft.com/office/drawing/2014/main" xmlns="" id="{70C5616E-202E-6246-BB77-B8D317B58748}"/>
              </a:ext>
            </a:extLst>
          </p:cNvPr>
          <p:cNvSpPr txBox="1"/>
          <p:nvPr/>
        </p:nvSpPr>
        <p:spPr>
          <a:xfrm>
            <a:off x="-308090" y="119377"/>
            <a:ext cx="820270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Osztatlan agrármérnöki szak</a:t>
            </a:r>
          </a:p>
        </p:txBody>
      </p:sp>
      <p:sp>
        <p:nvSpPr>
          <p:cNvPr id="19" name="Romboid 18">
            <a:extLst>
              <a:ext uri="{FF2B5EF4-FFF2-40B4-BE49-F238E27FC236}">
                <a16:creationId xmlns:a16="http://schemas.microsoft.com/office/drawing/2014/main" xmlns="" id="{9B1BF153-DD20-AD4B-A4B5-0460681C9BE9}"/>
              </a:ext>
            </a:extLst>
          </p:cNvPr>
          <p:cNvSpPr/>
          <p:nvPr/>
        </p:nvSpPr>
        <p:spPr>
          <a:xfrm>
            <a:off x="-4901" y="1182509"/>
            <a:ext cx="9355730" cy="631470"/>
          </a:xfrm>
          <a:prstGeom prst="parallelogram">
            <a:avLst>
              <a:gd name="adj" fmla="val 8491"/>
            </a:avLst>
          </a:prstGeom>
          <a:solidFill>
            <a:srgbClr val="1D844F"/>
          </a:soli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Életképek a szakról és hallgatóiról</a:t>
            </a:r>
            <a:endParaRPr lang="hu-HU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xmlns="" id="{17E3B8B6-0299-0B43-9B97-50972D9F6E7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179920" y="6199518"/>
            <a:ext cx="2128175" cy="535713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588" y="2660904"/>
            <a:ext cx="5399999" cy="3600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6587" y="2028932"/>
            <a:ext cx="3570514" cy="2677886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xmlns="" id="{201E2CDA-9831-A6BE-B6F9-8E1A627D2D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7688" y="83906"/>
            <a:ext cx="2060627" cy="119492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1" y="2028932"/>
            <a:ext cx="3372300" cy="44964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285" y="4179600"/>
            <a:ext cx="3574715" cy="26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mboid 6">
            <a:extLst>
              <a:ext uri="{FF2B5EF4-FFF2-40B4-BE49-F238E27FC236}">
                <a16:creationId xmlns:a16="http://schemas.microsoft.com/office/drawing/2014/main" xmlns="" id="{81E8DF7A-DD2E-D841-A7A7-D3326D3013D4}"/>
              </a:ext>
            </a:extLst>
          </p:cNvPr>
          <p:cNvSpPr/>
          <p:nvPr/>
        </p:nvSpPr>
        <p:spPr>
          <a:xfrm>
            <a:off x="6516914" y="1804312"/>
            <a:ext cx="5478598" cy="4930835"/>
          </a:xfrm>
          <a:prstGeom prst="parallelogram">
            <a:avLst>
              <a:gd name="adj" fmla="val 8491"/>
            </a:avLst>
          </a:prstGeom>
          <a:gradFill flip="none" rotWithShape="1">
            <a:gsLst>
              <a:gs pos="0">
                <a:srgbClr val="1A242C"/>
              </a:gs>
              <a:gs pos="100000">
                <a:srgbClr val="273641"/>
              </a:gs>
            </a:gsLst>
            <a:lin ang="0" scaled="0"/>
            <a:tileRect/>
          </a:gra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783" y="4590000"/>
            <a:ext cx="3017673" cy="2268000"/>
          </a:xfrm>
          <a:prstGeom prst="rect">
            <a:avLst/>
          </a:prstGeom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xmlns="" id="{70C5616E-202E-6246-BB77-B8D317B58748}"/>
              </a:ext>
            </a:extLst>
          </p:cNvPr>
          <p:cNvSpPr txBox="1"/>
          <p:nvPr/>
        </p:nvSpPr>
        <p:spPr>
          <a:xfrm>
            <a:off x="-322378" y="75817"/>
            <a:ext cx="8202705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Osztatlan agrármérnöki szak</a:t>
            </a:r>
          </a:p>
        </p:txBody>
      </p:sp>
      <p:sp>
        <p:nvSpPr>
          <p:cNvPr id="19" name="Romboid 18">
            <a:extLst>
              <a:ext uri="{FF2B5EF4-FFF2-40B4-BE49-F238E27FC236}">
                <a16:creationId xmlns:a16="http://schemas.microsoft.com/office/drawing/2014/main" xmlns="" id="{9B1BF153-DD20-AD4B-A4B5-0460681C9BE9}"/>
              </a:ext>
            </a:extLst>
          </p:cNvPr>
          <p:cNvSpPr/>
          <p:nvPr/>
        </p:nvSpPr>
        <p:spPr>
          <a:xfrm>
            <a:off x="0" y="1150050"/>
            <a:ext cx="9355730" cy="716858"/>
          </a:xfrm>
          <a:prstGeom prst="parallelogram">
            <a:avLst>
              <a:gd name="adj" fmla="val 8491"/>
            </a:avLst>
          </a:prstGeom>
          <a:solidFill>
            <a:srgbClr val="1D844F"/>
          </a:solidFill>
          <a:effectLst>
            <a:outerShdw blurRad="6350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Életképek a szakról és hallgatóiról</a:t>
            </a:r>
            <a:endParaRPr lang="hu-HU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xmlns="" id="{834CB2AC-DFFA-EEDB-AF0F-851A9DB3B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5307" y="61427"/>
            <a:ext cx="2060627" cy="1194920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18" y="2174373"/>
            <a:ext cx="2681660" cy="2016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642" y="2174373"/>
            <a:ext cx="3252869" cy="43308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18" y="4190373"/>
            <a:ext cx="2681660" cy="201600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088" y="2174533"/>
            <a:ext cx="3771368" cy="284040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212" y="2174533"/>
            <a:ext cx="3284161" cy="43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39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8458</TotalTime>
  <Words>510</Words>
  <Application>Microsoft Office PowerPoint</Application>
  <PresentationFormat>Szélesvásznú</PresentationFormat>
  <Paragraphs>47</Paragraphs>
  <Slides>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2</vt:i4>
      </vt:variant>
      <vt:variant>
        <vt:lpstr>Diacímek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DejaVu Sans</vt:lpstr>
      <vt:lpstr>Symbol</vt:lpstr>
      <vt:lpstr>Wingdings</vt:lpstr>
      <vt:lpstr>Office-téma</vt:lpstr>
      <vt:lpstr>Office Theme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adam0922@sulid.hu</dc:creator>
  <cp:lastModifiedBy>USER</cp:lastModifiedBy>
  <cp:revision>212</cp:revision>
  <dcterms:created xsi:type="dcterms:W3CDTF">2020-10-14T08:13:59Z</dcterms:created>
  <dcterms:modified xsi:type="dcterms:W3CDTF">2022-12-09T19:30:36Z</dcterms:modified>
</cp:coreProperties>
</file>