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82" r:id="rId3"/>
    <p:sldId id="285" r:id="rId4"/>
    <p:sldId id="286" r:id="rId5"/>
    <p:sldId id="289" r:id="rId6"/>
    <p:sldId id="287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06A"/>
    <a:srgbClr val="256C8F"/>
    <a:srgbClr val="93DCDA"/>
    <a:srgbClr val="00FDFF"/>
    <a:srgbClr val="3595C6"/>
    <a:srgbClr val="1A242C"/>
    <a:srgbClr val="236383"/>
    <a:srgbClr val="273641"/>
    <a:srgbClr val="2763A5"/>
    <a:srgbClr val="683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/>
    <p:restoredTop sz="95788"/>
  </p:normalViewPr>
  <p:slideViewPr>
    <p:cSldViewPr snapToGrid="0" snapToObjects="1">
      <p:cViewPr varScale="1">
        <p:scale>
          <a:sx n="66" d="100"/>
          <a:sy n="66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06783CD-B187-104B-8D98-CBA6CA260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E773813D-C98A-D841-B504-B77CC467D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2962954-ED62-E54B-AD1C-864559BA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ACF261E-FEB6-4749-B94D-A55E3010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1C997C8-BE35-2743-A1B1-91CAEA23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197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4E37CDC-0FED-3145-9D1F-5C178846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73A1FB99-68D1-5A46-B2BF-286C4F943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C61C4ECF-28BC-3A44-930C-99D7264F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22E3657-618F-8F41-A7B0-24240B80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9A342D8-4F6E-CD4A-A633-8C7F41A8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042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A0BB605F-423A-414C-A593-9B1625203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2846F2A5-1267-6447-9E2A-C8D6F12A6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B84880B-378B-5A4A-AB2F-94883C27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EDFE7B5-112E-774E-ABB4-7C1F1D05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37FD968-9A94-0A4E-9D9A-E39E5174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18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BCEB664-44A9-9948-8ECA-FCB6D446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DF797BF-B78D-A041-B1A0-FB144F16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BC007A2-4289-B547-8EE8-D9D53484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5078C44-8148-F348-A661-3BF40344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0EAB442-F4A3-4C4A-9924-D707F17F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0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CF6F3FD-E9E3-9140-A17B-139F067C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01DA9087-4303-B548-8744-B93E45BD0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145BD96-8461-8940-87EB-C39E19F5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177D2D3-0E19-1A4C-BAD6-6C12AEDB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6006AF0-A218-5D42-9733-198F90EF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45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E45EB7F-38C4-AD48-9E99-85E2AF03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2A34DC9-D901-E54F-BC0A-8ED70A63C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0123E45D-8DB3-E348-B343-767CD348E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34090CDE-7836-4A48-AA08-735FF6799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C66C219B-4724-FC4C-B4DB-658F9CEE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15FBA840-9B2E-3F44-AB57-8DF248BD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08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194A2CB-94B1-3D4A-AB3C-46B787EC1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F310A1BD-8433-5B44-B7BD-6094DF8B3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29F5E45A-BE8A-9944-A7D2-298FCF85B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61C5A592-2B64-0749-8E3D-77251B324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BBB86654-ABCC-1746-A4A3-CD433561B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12C3EE96-0192-BE4B-B26E-A37A32B5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23D5A017-64AE-E448-A695-AB776D0D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1C4BABF3-51BB-0443-9EE5-43313122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73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707DE2E-F845-2441-B400-09A6EAC2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95A6B68C-3138-304B-8DF2-1EED38AA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3C472A29-3283-AA46-9E13-FFBC54A2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F6130E38-0B80-F547-9A6D-9BE63477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70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701089EF-9822-8F4C-93D9-1EB17D92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84609771-241A-E741-B36D-7B383424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32EF9506-64A4-9B45-8DB6-B54F1038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73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D3C5EE9-F368-B84A-9696-292B266D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FC1FBE5-9D43-1340-A0E8-BFEFDFF3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AABF110B-3926-694F-896A-CA0BF9734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B98A88EC-7DC1-E64C-A267-0B1831EE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1E9BD41A-47D4-B64C-895F-5F9906C8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62E71ACB-625A-2F4E-821F-3528E24E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93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F40B87B-A4B3-224A-811B-CE1A8B51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3026DDB8-569A-5D4A-B4FB-4520B7BA2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2B18DEF4-2A10-5E4B-B3A1-850FF1CFF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0E178BB-B4B1-EB41-B7DD-202E7170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3F7B42E-9501-F348-888D-2B942B90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059086E8-C017-3A4E-A9F0-4EC0C9C3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7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1F5418FB-D2B2-684F-B5F7-FA2815EA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CBF29205-0E79-CB49-A930-91E13AB0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3C2E976-92BB-A34B-BA9C-6BBD98855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F08387C-3785-A249-9C94-1037F09E3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BA2E0861-8E3D-F241-81B1-2D0B4694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64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1553029" y="2382750"/>
            <a:ext cx="10348005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ln>
            <a:solidFill>
              <a:schemeClr val="bg1"/>
            </a:solidFill>
          </a:ln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hu-HU" sz="2800" dirty="0" smtClean="0">
              <a:solidFill>
                <a:schemeClr val="bg1"/>
              </a:solidFill>
            </a:endParaRPr>
          </a:p>
          <a:p>
            <a:pPr algn="ctr"/>
            <a:r>
              <a:rPr lang="hu-HU" sz="2800" b="1" dirty="0"/>
              <a:t>Szakfelelős</a:t>
            </a:r>
            <a:r>
              <a:rPr lang="hu-HU" sz="2800" dirty="0"/>
              <a:t>: Horváthné Dr. Baracsi Éva egyetemi docens </a:t>
            </a:r>
            <a:br>
              <a:rPr lang="hu-HU" sz="2800" dirty="0"/>
            </a:br>
            <a:r>
              <a:rPr lang="hu-HU" sz="2800" b="1" dirty="0"/>
              <a:t>Tel</a:t>
            </a:r>
            <a:r>
              <a:rPr lang="hu-HU" sz="2800" dirty="0"/>
              <a:t>.: +36-83 545-005, </a:t>
            </a:r>
            <a:endParaRPr lang="hu-HU" sz="2800" dirty="0" smtClean="0"/>
          </a:p>
          <a:p>
            <a:pPr algn="ctr"/>
            <a:r>
              <a:rPr lang="hu-HU" sz="2800" b="1" dirty="0" smtClean="0"/>
              <a:t>e-mail</a:t>
            </a:r>
            <a:r>
              <a:rPr lang="hu-HU" sz="2800" dirty="0" smtClean="0"/>
              <a:t>: </a:t>
            </a:r>
            <a:r>
              <a:rPr lang="hu-HU" sz="2800" dirty="0" err="1" smtClean="0"/>
              <a:t>horvathne.baracsi.eva</a:t>
            </a:r>
            <a:r>
              <a:rPr lang="hu-HU" sz="2800" dirty="0" smtClean="0"/>
              <a:t>@</a:t>
            </a:r>
            <a:r>
              <a:rPr lang="hu-HU" sz="2800" dirty="0" err="1" smtClean="0"/>
              <a:t>szie.hu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4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 smtClean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  <a:endParaRPr lang="hu-HU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1014990" y="1970719"/>
            <a:ext cx="10886044" cy="4598020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6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 célja</a:t>
            </a:r>
          </a:p>
          <a:p>
            <a:endParaRPr lang="hu-HU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400" dirty="0" smtClean="0"/>
              <a:t>Olyan </a:t>
            </a:r>
            <a:r>
              <a:rPr lang="hu-HU" sz="2400" dirty="0"/>
              <a:t>okleveles kertészmérnökök képzése,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akik ismerik, és készség szintjén használják a tudomány és a kertészeti gyakorlat legújabb </a:t>
            </a:r>
            <a:r>
              <a:rPr lang="hu-HU" sz="2400" dirty="0" smtClean="0"/>
              <a:t>eredményeit,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akik </a:t>
            </a:r>
            <a:r>
              <a:rPr lang="hu-HU" sz="2400" dirty="0"/>
              <a:t>tájékozottak a szakma műveléséhez szükséges alap- és </a:t>
            </a:r>
            <a:r>
              <a:rPr lang="hu-HU" sz="2400" dirty="0" smtClean="0"/>
              <a:t>társadalomtudományokban,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akik </a:t>
            </a:r>
            <a:r>
              <a:rPr lang="hu-HU" sz="2400" dirty="0"/>
              <a:t>magas szinten művelik a kertészeti ágazat- és az ahhoz kapcsolódó társágazatok </a:t>
            </a:r>
            <a:r>
              <a:rPr lang="hu-HU" sz="2400" dirty="0" smtClean="0"/>
              <a:t>szakterületeit</a:t>
            </a:r>
            <a:r>
              <a:rPr lang="hu-HU" sz="2400" dirty="0"/>
              <a:t>,</a:t>
            </a: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akik </a:t>
            </a:r>
            <a:r>
              <a:rPr lang="hu-HU" sz="2400" dirty="0"/>
              <a:t>alkalmasak tanulmányaik doktori, illetve szakirányú továbbképzés keretében történő folytatására.</a:t>
            </a:r>
          </a:p>
          <a:p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566057" y="2123466"/>
            <a:ext cx="11390498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képzés szerkezete</a:t>
            </a:r>
            <a:endParaRPr lang="hu-HU" sz="28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a kertészmérnöki ismeretek interdiszciplináris alaptudományi beágyazottságát megteremtő </a:t>
            </a:r>
            <a:r>
              <a:rPr lang="hu-HU" sz="2000" dirty="0" smtClean="0"/>
              <a:t>tudományterületek ismerete.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az </a:t>
            </a:r>
            <a:r>
              <a:rPr lang="hu-HU" sz="2000" dirty="0"/>
              <a:t>egyes kertészeti ágazatokhoz (</a:t>
            </a:r>
            <a:r>
              <a:rPr lang="hu-HU" sz="2000" dirty="0" smtClean="0"/>
              <a:t>dísznövény-, gyógynövény-, gyümölcs-, szőlő- és zöldségtermesztés</a:t>
            </a:r>
            <a:r>
              <a:rPr lang="hu-HU" sz="2000" dirty="0"/>
              <a:t>) kapcsolódó korszerű módszertani és technológiai innovációk, az alapszak keretein túlmutató, kereskedelmi szempontból naprakész faj- és fajtaismeret, a kertészethez kapcsolódó marketing, közgazdasági, üzemgazdaságtani és agrárjogi szakterületek, élelmiszerlánc-biztonság, </a:t>
            </a:r>
            <a:r>
              <a:rPr lang="hu-HU" sz="2000" dirty="0" smtClean="0"/>
              <a:t>szaktanácsadás.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az </a:t>
            </a:r>
            <a:r>
              <a:rPr lang="hu-HU" sz="2000" dirty="0"/>
              <a:t>ágazati területeknek megfelelő, az intézmények által ajánlható </a:t>
            </a:r>
            <a:r>
              <a:rPr lang="hu-HU" sz="2000" dirty="0" smtClean="0"/>
              <a:t>specializációk, illetve </a:t>
            </a:r>
            <a:r>
              <a:rPr lang="hu-HU" sz="2000" dirty="0"/>
              <a:t>az ágazatok botanikai-molekuláris biológiai tudományos hátteréhez kapcsolódó speciális kompetenciákat nyújtó, az intézmények által ajánlható </a:t>
            </a:r>
            <a:r>
              <a:rPr lang="hu-HU" sz="2000" dirty="0" smtClean="0"/>
              <a:t>specializációk ismerete. </a:t>
            </a:r>
            <a:endParaRPr lang="hu-HU" sz="2000" dirty="0"/>
          </a:p>
          <a:p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133601" y="2382750"/>
            <a:ext cx="9767434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 időtartama és formája</a:t>
            </a:r>
          </a:p>
          <a:p>
            <a:endParaRPr lang="hu-HU" sz="2800" b="1" dirty="0" smtClean="0"/>
          </a:p>
          <a:p>
            <a:r>
              <a:rPr lang="hu-HU" sz="2800" dirty="0" smtClean="0"/>
              <a:t>               </a:t>
            </a:r>
          </a:p>
          <a:p>
            <a:r>
              <a:rPr lang="hu-HU" sz="2800" dirty="0"/>
              <a:t> </a:t>
            </a:r>
            <a:r>
              <a:rPr lang="hu-HU" sz="2800" dirty="0" smtClean="0"/>
              <a:t>                  4 </a:t>
            </a:r>
            <a:r>
              <a:rPr lang="hu-HU" sz="2800" dirty="0"/>
              <a:t>félév, levelező </a:t>
            </a:r>
            <a:r>
              <a:rPr lang="hu-HU" sz="2800" dirty="0" smtClean="0"/>
              <a:t>tagozat</a:t>
            </a:r>
          </a:p>
          <a:p>
            <a:endParaRPr lang="hu-HU" sz="2800" b="1" dirty="0" smtClean="0"/>
          </a:p>
          <a:p>
            <a:endParaRPr lang="hu-HU" sz="2800" dirty="0"/>
          </a:p>
          <a:p>
            <a:endParaRPr lang="hu-HU" sz="28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8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szak sajátosságai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800" b="1" dirty="0" smtClean="0"/>
              <a:t>Projektmunkán alapuló képzés.</a:t>
            </a:r>
          </a:p>
          <a:p>
            <a:endParaRPr lang="hu-HU" sz="2800" b="1" dirty="0" smtClean="0"/>
          </a:p>
          <a:p>
            <a:r>
              <a:rPr lang="hu-HU" sz="2800" b="1" dirty="0" smtClean="0"/>
              <a:t>Az </a:t>
            </a:r>
            <a:r>
              <a:rPr lang="hu-HU" sz="2800" b="1" dirty="0" smtClean="0"/>
              <a:t>intézményen kívüli szakmai gyakorlat</a:t>
            </a:r>
            <a:endParaRPr lang="hu-HU" sz="2800" dirty="0" smtClean="0"/>
          </a:p>
          <a:p>
            <a:r>
              <a:rPr lang="hu-HU" sz="2800" dirty="0" smtClean="0"/>
              <a:t>I</a:t>
            </a:r>
            <a:r>
              <a:rPr lang="hu-HU" sz="2800" dirty="0" smtClean="0"/>
              <a:t>dőtartama </a:t>
            </a:r>
            <a:r>
              <a:rPr lang="hu-HU" sz="2800" dirty="0"/>
              <a:t>legalább 1 hét, amely a 4. félévben töltendő le. </a:t>
            </a: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MSc</a:t>
            </a:r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szak gyakorlati oktatási bázisai: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bemutató </a:t>
            </a:r>
            <a:r>
              <a:rPr lang="hu-HU" sz="2800" dirty="0" smtClean="0"/>
              <a:t>kertek,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Georgikon </a:t>
            </a:r>
            <a:r>
              <a:rPr lang="hu-HU" sz="2800" dirty="0"/>
              <a:t>Tanüzem Nonprofit Kft., </a:t>
            </a:r>
            <a:endParaRPr lang="hu-H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a </a:t>
            </a:r>
            <a:r>
              <a:rPr lang="hu-HU" sz="2800" dirty="0"/>
              <a:t>régió </a:t>
            </a:r>
            <a:r>
              <a:rPr lang="hu-HU" sz="2800" dirty="0" smtClean="0"/>
              <a:t>kutatóintézetei,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a </a:t>
            </a:r>
            <a:r>
              <a:rPr lang="hu-HU" sz="2800" dirty="0"/>
              <a:t>régió kertészeti üzemi. </a:t>
            </a: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4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8364</TotalTime>
  <Words>271</Words>
  <Application>Microsoft Office PowerPoint</Application>
  <PresentationFormat>Szélesvásznú</PresentationFormat>
  <Paragraphs>45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GungsuhChe</vt:lpstr>
      <vt:lpstr>Arial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adam0922@sulid.hu</dc:creator>
  <cp:lastModifiedBy>hbe</cp:lastModifiedBy>
  <cp:revision>198</cp:revision>
  <dcterms:created xsi:type="dcterms:W3CDTF">2020-10-14T08:13:59Z</dcterms:created>
  <dcterms:modified xsi:type="dcterms:W3CDTF">2020-11-17T12:36:01Z</dcterms:modified>
</cp:coreProperties>
</file>