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83" r:id="rId3"/>
    <p:sldId id="284" r:id="rId4"/>
    <p:sldId id="285" r:id="rId5"/>
    <p:sldId id="286" r:id="rId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06A"/>
    <a:srgbClr val="256C8F"/>
    <a:srgbClr val="93DCDA"/>
    <a:srgbClr val="00FDFF"/>
    <a:srgbClr val="3595C6"/>
    <a:srgbClr val="1A242C"/>
    <a:srgbClr val="236383"/>
    <a:srgbClr val="273641"/>
    <a:srgbClr val="2763A5"/>
    <a:srgbClr val="683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/>
    <p:restoredTop sz="95788"/>
  </p:normalViewPr>
  <p:slideViewPr>
    <p:cSldViewPr snapToGrid="0" snapToObjects="1">
      <p:cViewPr varScale="1">
        <p:scale>
          <a:sx n="72" d="100"/>
          <a:sy n="72" d="100"/>
        </p:scale>
        <p:origin x="71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6783CD-B187-104B-8D98-CBA6CA260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773813D-C98A-D841-B504-B77CC467D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2962954-ED62-E54B-AD1C-864559BA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ACF261E-FEB6-4749-B94D-A55E3010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1C997C8-BE35-2743-A1B1-91CAEA23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197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E37CDC-0FED-3145-9D1F-5C178846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3A1FB99-68D1-5A46-B2BF-286C4F943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61C4ECF-28BC-3A44-930C-99D7264F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2E3657-618F-8F41-A7B0-24240B80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9A342D8-4F6E-CD4A-A633-8C7F41A8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042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0BB605F-423A-414C-A593-9B1625203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846F2A5-1267-6447-9E2A-C8D6F12A6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B84880B-378B-5A4A-AB2F-94883C27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EDFE7B5-112E-774E-ABB4-7C1F1D05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37FD968-9A94-0A4E-9D9A-E39E5174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18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CEB664-44A9-9948-8ECA-FCB6D446E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F797BF-B78D-A041-B1A0-FB144F161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C007A2-4289-B547-8EE8-D9D53484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078C44-8148-F348-A661-3BF40344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0EAB442-F4A3-4C4A-9924-D707F17F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0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F6F3FD-E9E3-9140-A17B-139F067C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1DA9087-4303-B548-8744-B93E45BD0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145BD96-8461-8940-87EB-C39E19F5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177D2D3-0E19-1A4C-BAD6-6C12AEDB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6006AF0-A218-5D42-9733-198F90EF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845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45EB7F-38C4-AD48-9E99-85E2AF03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A34DC9-D901-E54F-BC0A-8ED70A63C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123E45D-8DB3-E348-B343-767CD348E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4090CDE-7836-4A48-AA08-735FF679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66C219B-4724-FC4C-B4DB-658F9CEE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5FBA840-9B2E-3F44-AB57-8DF248BD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908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94A2CB-94B1-3D4A-AB3C-46B787EC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310A1BD-8433-5B44-B7BD-6094DF8B3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9F5E45A-BE8A-9944-A7D2-298FCF85B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1C5A592-2B64-0749-8E3D-77251B32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BB86654-ABCC-1746-A4A3-CD433561B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2C3EE96-0192-BE4B-B26E-A37A32B5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3D5A017-64AE-E448-A695-AB776D0D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C4BABF3-51BB-0443-9EE5-43313122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9731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07DE2E-F845-2441-B400-09A6EAC2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5A6B68C-3138-304B-8DF2-1EED38AA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C472A29-3283-AA46-9E13-FFBC54A2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6130E38-0B80-F547-9A6D-9BE63477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470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01089EF-9822-8F4C-93D9-1EB17D92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4609771-241A-E741-B36D-7B3834241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2EF9506-64A4-9B45-8DB6-B54F1038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973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3C5EE9-F368-B84A-9696-292B266D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C1FBE5-9D43-1340-A0E8-BFEFDFF38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ABF110B-3926-694F-896A-CA0BF9734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98A88EC-7DC1-E64C-A267-0B1831EE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E9BD41A-47D4-B64C-895F-5F9906C8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2E71ACB-625A-2F4E-821F-3528E24E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935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40B87B-A4B3-224A-811B-CE1A8B511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026DDB8-569A-5D4A-B4FB-4520B7BA2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18DEF4-2A10-5E4B-B3A1-850FF1CFF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0E178BB-B4B1-EB41-B7DD-202E7170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3F7B42E-9501-F348-888D-2B942B90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59086E8-C017-3A4E-A9F0-4EC0C9C3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877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F5418FB-D2B2-684F-B5F7-FA2815EA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BF29205-0E79-CB49-A930-91E13AB0F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3C2E976-92BB-A34B-BA9C-6BBD98855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AA042-DCAC-E749-96A5-E24D511F68CC}" type="datetimeFigureOut">
              <a:rPr lang="hu-HU" smtClean="0"/>
              <a:t>2020. 11. 18.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F08387C-3785-A249-9C94-1037F09E3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A2E0861-8E3D-F241-81B1-2D0B4694B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964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elveteli.georgikon@szie.h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emf"/><Relationship Id="rId7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eg"/><Relationship Id="rId10" Type="http://schemas.openxmlformats.org/officeDocument/2006/relationships/image" Target="../media/image12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Szőlész-borász </a:t>
            </a:r>
            <a:r>
              <a:rPr lang="hu-HU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BSc</a:t>
            </a:r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1"/>
                </a:solidFill>
              </a:rPr>
              <a:t>Szak-koordinátor: </a:t>
            </a:r>
            <a:r>
              <a:rPr lang="hu-HU" dirty="0">
                <a:solidFill>
                  <a:schemeClr val="bg1"/>
                </a:solidFill>
              </a:rPr>
              <a:t>Szabó Péter, egyetemi tanársegéd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Tel.:+36304462391, e-mail: </a:t>
            </a:r>
            <a:r>
              <a:rPr lang="hu-HU" dirty="0" err="1">
                <a:solidFill>
                  <a:schemeClr val="bg1"/>
                </a:solidFill>
              </a:rPr>
              <a:t>szabo.peter</a:t>
            </a:r>
            <a:r>
              <a:rPr lang="hu-HU" dirty="0">
                <a:solidFill>
                  <a:schemeClr val="bg1"/>
                </a:solidFill>
              </a:rPr>
              <a:t>[</a:t>
            </a:r>
            <a:r>
              <a:rPr lang="hu-HU" dirty="0" err="1">
                <a:solidFill>
                  <a:schemeClr val="bg1"/>
                </a:solidFill>
              </a:rPr>
              <a:t>at</a:t>
            </a:r>
            <a:r>
              <a:rPr lang="hu-HU" dirty="0">
                <a:solidFill>
                  <a:schemeClr val="bg1"/>
                </a:solidFill>
              </a:rPr>
              <a:t>]szie.hu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1"/>
                </a:solidFill>
              </a:rPr>
              <a:t>További információ: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Telefon: (83) 545-058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E-mail: </a:t>
            </a:r>
            <a:r>
              <a:rPr lang="hu-HU" dirty="0">
                <a:solidFill>
                  <a:schemeClr val="bg1"/>
                </a:solidFill>
                <a:hlinkClick r:id="rId3"/>
              </a:rPr>
              <a:t>felveteli.georgikon@szie.hu</a:t>
            </a: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facebook.com/</a:t>
            </a:r>
            <a:r>
              <a:rPr lang="hu-HU" dirty="0" err="1">
                <a:solidFill>
                  <a:schemeClr val="bg1"/>
                </a:solidFill>
              </a:rPr>
              <a:t>georgikonkerteszet</a:t>
            </a: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1"/>
                </a:solidFill>
              </a:rPr>
              <a:t>A képzés formája: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Nappali és levelező tagozaton, állami ösztöndíjas és önköltséges formában.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1"/>
                </a:solidFill>
              </a:rPr>
              <a:t>A képzés időtartama: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7 félév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ÁLTALÁNOS INFORMÁCIÓK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7E3B8B6-0299-0B43-9B97-50972D9F6E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Szőlész-borász </a:t>
            </a:r>
            <a:r>
              <a:rPr lang="hu-HU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BSc</a:t>
            </a:r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>
              <a:lnSpc>
                <a:spcPct val="150000"/>
              </a:lnSpc>
            </a:pPr>
            <a:r>
              <a:rPr lang="hu-HU" sz="2000" b="1" dirty="0">
                <a:solidFill>
                  <a:schemeClr val="bg1"/>
                </a:solidFill>
              </a:rPr>
              <a:t>A képzés célja olyan szakemberek képzése, akik megszerzett szőlőtermesztési-borászati és ezzel összefüggő piaci ismereteik birtokában képesek a különféle nagyságú és szerkezetű termelőegységekben folyó szőlészeti-borászati munka szervezésére és irányítására. Alkalmasak önálló borászati gazdaságok létrehozására és azok üzemeltetésére, valamint borászati termékek forgalmazására. Megfelelő ismeretekkel rendelkeznek tanulmányaik mesterképzés keretében történő folytatásához.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KÉPZÉS CÉLJA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7E3B8B6-0299-0B43-9B97-50972D9F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pic>
        <p:nvPicPr>
          <p:cNvPr id="6" name="Kép 5" descr="A képen személy, asztal, beltéri, ülő látható&#10;&#10;Automatikusan generált leírás">
            <a:extLst>
              <a:ext uri="{FF2B5EF4-FFF2-40B4-BE49-F238E27FC236}">
                <a16:creationId xmlns:a16="http://schemas.microsoft.com/office/drawing/2014/main" id="{988F4EF4-9289-40F0-B9D1-1FAB4561C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410" y="2241463"/>
            <a:ext cx="3317867" cy="248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91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Szőlész-borász </a:t>
            </a:r>
            <a:r>
              <a:rPr lang="hu-HU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BSc</a:t>
            </a:r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just">
              <a:lnSpc>
                <a:spcPct val="150000"/>
              </a:lnSpc>
            </a:pPr>
            <a:r>
              <a:rPr lang="hu-HU" sz="1500" b="1" dirty="0">
                <a:solidFill>
                  <a:schemeClr val="bg1"/>
                </a:solidFill>
              </a:rPr>
              <a:t>A szőlész-borász mérnöki képzés a Dunántúlon egyedülálló lehetőség, mivel a Balaton borrégió több borvidékének találkozásánál tanulhatnak a Pannon Egyetem Agrártudományi Centruma Badacsonyi Szőlészeti-Borászati Kutatóintézete és a Georgikon Kar </a:t>
            </a:r>
            <a:r>
              <a:rPr lang="hu-HU" sz="1500" b="1" dirty="0" err="1">
                <a:solidFill>
                  <a:schemeClr val="bg1"/>
                </a:solidFill>
              </a:rPr>
              <a:t>cserszegtomaji</a:t>
            </a:r>
            <a:r>
              <a:rPr lang="hu-HU" sz="1500" b="1" dirty="0">
                <a:solidFill>
                  <a:schemeClr val="bg1"/>
                </a:solidFill>
              </a:rPr>
              <a:t> kísérleti </a:t>
            </a:r>
            <a:r>
              <a:rPr lang="hu-HU" sz="1500" b="1" dirty="0" err="1">
                <a:solidFill>
                  <a:schemeClr val="bg1"/>
                </a:solidFill>
              </a:rPr>
              <a:t>telepe</a:t>
            </a:r>
            <a:r>
              <a:rPr lang="hu-HU" sz="1500" b="1" dirty="0">
                <a:solidFill>
                  <a:schemeClr val="bg1"/>
                </a:solidFill>
              </a:rPr>
              <a:t> (a Cserszegi fűszeres szőlőfajta „szülőhelye”) gyakorlati és szakmai közreműködésével. A szőlészet és borászat elméleti ismeretei mellett kiváló lehetőség nyílik a gyakorlati ismeretek elsajátítására. Az országban egyedülálló gyakorlati oktatási háttérrel rendelkezünk. Az elmélet és a gyakorlat szervesen összekapcsolódik az oktatásunkban. Jelentős fajtagyűjteménnyel rendelkezünk, ahol a fajták értékmérő tulajdonságait oktatjuk. A Georgikon szőlőültetvényeiben lehetőségünk nyílik különböző művelésmódok bemutatására. A szőlőszaporításhoz szükséges komplett növény- és eszköz háttérrel rendelkezünk. A borászati ismereteket családi pincészet méretű pincénkben és az ahhoz illő technológián keresztül oktatjuk, különös tekintettel a kézműves borászatra.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KÉPZÉS SAJÁTOSSÁGAI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7E3B8B6-0299-0B43-9B97-50972D9F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pic>
        <p:nvPicPr>
          <p:cNvPr id="3" name="Kép 2" descr="A képen személy, modellt állás, épület, fénykép látható&#10;&#10;Automatikusan generált leírás">
            <a:extLst>
              <a:ext uri="{FF2B5EF4-FFF2-40B4-BE49-F238E27FC236}">
                <a16:creationId xmlns:a16="http://schemas.microsoft.com/office/drawing/2014/main" id="{EF993EA5-87A7-44E8-B726-AF5A71B5A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88" y="2382750"/>
            <a:ext cx="2885041" cy="2163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29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Szőlész-borász </a:t>
            </a:r>
            <a:r>
              <a:rPr lang="hu-HU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BSc</a:t>
            </a:r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>
              <a:lnSpc>
                <a:spcPct val="150000"/>
              </a:lnSpc>
            </a:pPr>
            <a:r>
              <a:rPr lang="hu-HU" sz="1500" b="1" dirty="0">
                <a:solidFill>
                  <a:schemeClr val="bg1"/>
                </a:solidFill>
              </a:rPr>
              <a:t>Az alapfokozat birtokában a szőlész-borász mérnökök alkalmasak: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500" b="1" dirty="0">
                <a:solidFill>
                  <a:schemeClr val="bg1"/>
                </a:solidFill>
              </a:rPr>
              <a:t>korszerű szőlő ültetvények létesítésére és fenntartására,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500" b="1" dirty="0">
                <a:solidFill>
                  <a:schemeClr val="bg1"/>
                </a:solidFill>
              </a:rPr>
              <a:t>a megtermelt szőlő minőségét megtartó borkészítésre,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500" b="1" dirty="0">
                <a:solidFill>
                  <a:schemeClr val="bg1"/>
                </a:solidFill>
              </a:rPr>
              <a:t>szaktanácsadói és tervezési feladatok ellátására,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500" b="1" dirty="0">
                <a:solidFill>
                  <a:schemeClr val="bg1"/>
                </a:solidFill>
              </a:rPr>
              <a:t>a szőlő kórokozóinak, kártevőinek és az ültetvényben előforduló gyomnövények felismerésére,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500" b="1" dirty="0">
                <a:solidFill>
                  <a:schemeClr val="bg1"/>
                </a:solidFill>
              </a:rPr>
              <a:t>integrált szőlőtermesztés folytatására,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500" b="1" dirty="0">
                <a:solidFill>
                  <a:schemeClr val="bg1"/>
                </a:solidFill>
              </a:rPr>
              <a:t>a szőlőfeldolgozás és borkészítés irányítására,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500" b="1" dirty="0">
                <a:solidFill>
                  <a:schemeClr val="bg1"/>
                </a:solidFill>
              </a:rPr>
              <a:t>bormarketing végzésére,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500" b="1" dirty="0">
                <a:solidFill>
                  <a:schemeClr val="bg1"/>
                </a:solidFill>
              </a:rPr>
              <a:t>a borkezelés végzésére, a borharmónia létrehozására irányuló módszerek alkalmazására,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500" b="1" dirty="0">
                <a:solidFill>
                  <a:schemeClr val="bg1"/>
                </a:solidFill>
              </a:rPr>
              <a:t>termelésfejlesztésre,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500" b="1" dirty="0">
                <a:solidFill>
                  <a:schemeClr val="bg1"/>
                </a:solidFill>
              </a:rPr>
              <a:t>mérnöki feladatok ellátására az irányító, ellenőrző és felügyelő hatóságoknál.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KÉPZÉSRŐL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7E3B8B6-0299-0B43-9B97-50972D9F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pic>
        <p:nvPicPr>
          <p:cNvPr id="5" name="Kép 4" descr="A képen szőlőszem, gyümölcs, fű, kültéri látható&#10;&#10;Automatikusan generált leírás">
            <a:extLst>
              <a:ext uri="{FF2B5EF4-FFF2-40B4-BE49-F238E27FC236}">
                <a16:creationId xmlns:a16="http://schemas.microsoft.com/office/drawing/2014/main" id="{B53496AD-887C-49AD-B57D-22A97722E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" y="2241463"/>
            <a:ext cx="3272482" cy="245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15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Szőlész-borász </a:t>
            </a:r>
            <a:r>
              <a:rPr lang="hu-HU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BSc</a:t>
            </a:r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SZŐLÉSZ-BORÁSZ SZAK KÉPEKBEN 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7E3B8B6-0299-0B43-9B97-50972D9F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9547731-C55A-4FB0-A244-7E2486356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429" y="2186438"/>
            <a:ext cx="3291316" cy="246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790C715-9961-48F8-9CCC-37B9C9A58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80506" y="2608247"/>
            <a:ext cx="2934269" cy="22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 descr="A képen fű, kültéri, étel, asztal látható&#10;&#10;Automatikusan generált leírás">
            <a:extLst>
              <a:ext uri="{FF2B5EF4-FFF2-40B4-BE49-F238E27FC236}">
                <a16:creationId xmlns:a16="http://schemas.microsoft.com/office/drawing/2014/main" id="{C0A8024E-62CE-44C7-915B-956B35B0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057" y="2241463"/>
            <a:ext cx="3757684" cy="281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 descr="A képen beltéri, szoba, kitöltve, férfi látható&#10;&#10;Automatikusan generált leírás">
            <a:extLst>
              <a:ext uri="{FF2B5EF4-FFF2-40B4-BE49-F238E27FC236}">
                <a16:creationId xmlns:a16="http://schemas.microsoft.com/office/drawing/2014/main" id="{7CD42C3B-C4EA-4EF4-8144-056EE0FE9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723" y="4722626"/>
            <a:ext cx="3780311" cy="212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DA67FE60-6494-435E-B69D-6971A854F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5786" y="4427504"/>
            <a:ext cx="3291315" cy="246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Kép 20" descr="A képen személy, beltéri, állás, csoport látható&#10;&#10;Automatikusan generált leírás">
            <a:extLst>
              <a:ext uri="{FF2B5EF4-FFF2-40B4-BE49-F238E27FC236}">
                <a16:creationId xmlns:a16="http://schemas.microsoft.com/office/drawing/2014/main" id="{44E24F9C-A130-4B80-A4FC-7E3C5932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1809" y="4109757"/>
            <a:ext cx="3577952" cy="268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Kép 22" descr="A képen személy, kültéri, fű, férfi látható&#10;&#10;Automatikusan generált leírás">
            <a:extLst>
              <a:ext uri="{FF2B5EF4-FFF2-40B4-BE49-F238E27FC236}">
                <a16:creationId xmlns:a16="http://schemas.microsoft.com/office/drawing/2014/main" id="{8E6C0571-91D2-4E72-80E1-B02C114BA4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3881" y="4838929"/>
            <a:ext cx="1810636" cy="2057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Kép 25" descr="A képen beltéri, személy, férfi, állás látható&#10;&#10;Automatikusan generált leírás">
            <a:extLst>
              <a:ext uri="{FF2B5EF4-FFF2-40B4-BE49-F238E27FC236}">
                <a16:creationId xmlns:a16="http://schemas.microsoft.com/office/drawing/2014/main" id="{8EE7BDD0-146D-4607-BA1C-B8C512A6DE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4035" y="2167965"/>
            <a:ext cx="3292348" cy="2469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6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8278</TotalTime>
  <Words>354</Words>
  <Application>Microsoft Office PowerPoint</Application>
  <PresentationFormat>Szélesvásznú</PresentationFormat>
  <Paragraphs>33</Paragraphs>
  <Slides>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adam0922@sulid.hu</dc:creator>
  <cp:lastModifiedBy>Szabó Péter</cp:lastModifiedBy>
  <cp:revision>193</cp:revision>
  <dcterms:created xsi:type="dcterms:W3CDTF">2020-10-14T08:13:59Z</dcterms:created>
  <dcterms:modified xsi:type="dcterms:W3CDTF">2020-11-18T12:05:14Z</dcterms:modified>
</cp:coreProperties>
</file>