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91" r:id="rId2"/>
    <p:sldId id="282" r:id="rId3"/>
    <p:sldId id="285" r:id="rId4"/>
    <p:sldId id="286" r:id="rId5"/>
    <p:sldId id="289" r:id="rId6"/>
    <p:sldId id="287" r:id="rId7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1C506A"/>
    <a:srgbClr val="256C8F"/>
    <a:srgbClr val="93DCDA"/>
    <a:srgbClr val="00FDFF"/>
    <a:srgbClr val="3595C6"/>
    <a:srgbClr val="1A242C"/>
    <a:srgbClr val="236383"/>
    <a:srgbClr val="273641"/>
    <a:srgbClr val="2763A5"/>
    <a:srgbClr val="68300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636"/>
    <p:restoredTop sz="95788"/>
  </p:normalViewPr>
  <p:slideViewPr>
    <p:cSldViewPr snapToGrid="0" snapToObjects="1">
      <p:cViewPr varScale="1">
        <p:scale>
          <a:sx n="66" d="100"/>
          <a:sy n="66" d="100"/>
        </p:scale>
        <p:origin x="444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06783CD-B187-104B-8D98-CBA6CA260D5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Alcím 2">
            <a:extLst>
              <a:ext uri="{FF2B5EF4-FFF2-40B4-BE49-F238E27FC236}">
                <a16:creationId xmlns="" xmlns:a16="http://schemas.microsoft.com/office/drawing/2014/main" id="{E773813D-C98A-D841-B504-B77CC467D9B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hu-HU"/>
              <a:t>Kattintson ide az alcím mintájának szerkesztéséhez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22962954-ED62-E54B-AD1C-864559BA46C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7ACF261E-FEB6-4749-B94D-A55E3010EE1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61C997C8-BE35-2743-A1B1-91CAEA23D7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13197842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34E37CDC-0FED-3145-9D1F-5C1788462C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73A1FB99-68D1-5A46-B2BF-286C4F943EB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C61C4ECF-28BC-3A44-930C-99D7264F23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322E3657-618F-8F41-A7B0-24240B803F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69A342D8-4F6E-CD4A-A633-8C7F41A806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4304209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üggőleges cím 1">
            <a:extLst>
              <a:ext uri="{FF2B5EF4-FFF2-40B4-BE49-F238E27FC236}">
                <a16:creationId xmlns="" xmlns:a16="http://schemas.microsoft.com/office/drawing/2014/main" id="{A0BB605F-423A-414C-A593-9B16252030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Függőleges szöveg helye 2">
            <a:extLst>
              <a:ext uri="{FF2B5EF4-FFF2-40B4-BE49-F238E27FC236}">
                <a16:creationId xmlns="" xmlns:a16="http://schemas.microsoft.com/office/drawing/2014/main" id="{2846F2A5-1267-6447-9E2A-C8D6F12A6C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1B84880B-378B-5A4A-AB2F-94883C278F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FEDFE7B5-112E-774E-ABB4-7C1F1D0585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537FD968-9A94-0A4E-9D9A-E39E5174B9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568184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FBCEB664-44A9-9948-8ECA-FCB6D446E6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9DF797BF-B78D-A041-B1A0-FB144F161D8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6BC007A2-4289-B547-8EE8-D9D534846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85078C44-8148-F348-A661-3BF40344F9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30EAB442-F4A3-4C4A-9924-D707F17F723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2310718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6CF6F3FD-E9E3-9140-A17B-139F067C1B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01DA9087-4303-B548-8744-B93E45BD0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7145BD96-8461-8940-87EB-C39E19F5C2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4177D2D3-0E19-1A4C-BAD6-6C12AEDB4E8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06006AF0-A218-5D42-9733-198F90EFB7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3584590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CE45EB7F-38C4-AD48-9E99-85E2AF0366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22A34DC9-D901-E54F-BC0A-8ED70A63C2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0123E45D-8DB3-E348-B343-767CD348E1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34090CDE-7836-4A48-AA08-735FF6799E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C66C219B-4724-FC4C-B4DB-658F9CEEE0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15FBA840-9B2E-3F44-AB57-8DF248BD20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0908656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7194A2CB-94B1-3D4A-AB3C-46B787EC1A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F310A1BD-8433-5B44-B7BD-6094DF8B3B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4" name="Tartalom helye 3">
            <a:extLst>
              <a:ext uri="{FF2B5EF4-FFF2-40B4-BE49-F238E27FC236}">
                <a16:creationId xmlns="" xmlns:a16="http://schemas.microsoft.com/office/drawing/2014/main" id="{29F5E45A-BE8A-9944-A7D2-298FCF85B68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5" name="Szöveg helye 4">
            <a:extLst>
              <a:ext uri="{FF2B5EF4-FFF2-40B4-BE49-F238E27FC236}">
                <a16:creationId xmlns="" xmlns:a16="http://schemas.microsoft.com/office/drawing/2014/main" id="{61C5A592-2B64-0749-8E3D-77251B32445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6" name="Tartalom helye 5">
            <a:extLst>
              <a:ext uri="{FF2B5EF4-FFF2-40B4-BE49-F238E27FC236}">
                <a16:creationId xmlns="" xmlns:a16="http://schemas.microsoft.com/office/drawing/2014/main" id="{BBB86654-ABCC-1746-A4A3-CD433561B83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7" name="Dátum helye 6">
            <a:extLst>
              <a:ext uri="{FF2B5EF4-FFF2-40B4-BE49-F238E27FC236}">
                <a16:creationId xmlns="" xmlns:a16="http://schemas.microsoft.com/office/drawing/2014/main" id="{12C3EE96-0192-BE4B-B26E-A37A32B529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8" name="Élőláb helye 7">
            <a:extLst>
              <a:ext uri="{FF2B5EF4-FFF2-40B4-BE49-F238E27FC236}">
                <a16:creationId xmlns="" xmlns:a16="http://schemas.microsoft.com/office/drawing/2014/main" id="{23D5A017-64AE-E448-A695-AB776D0DDC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Dia számának helye 8">
            <a:extLst>
              <a:ext uri="{FF2B5EF4-FFF2-40B4-BE49-F238E27FC236}">
                <a16:creationId xmlns="" xmlns:a16="http://schemas.microsoft.com/office/drawing/2014/main" id="{1C4BABF3-51BB-0443-9EE5-4331312223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7697316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8707DE2E-F845-2441-B400-09A6EAC21E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/>
              <a:t>Mintacím szerkesztése</a:t>
            </a:r>
          </a:p>
        </p:txBody>
      </p:sp>
      <p:sp>
        <p:nvSpPr>
          <p:cNvPr id="3" name="Dátum helye 2">
            <a:extLst>
              <a:ext uri="{FF2B5EF4-FFF2-40B4-BE49-F238E27FC236}">
                <a16:creationId xmlns="" xmlns:a16="http://schemas.microsoft.com/office/drawing/2014/main" id="{95A6B68C-3138-304B-8DF2-1EED38AAD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4" name="Élőláb helye 3">
            <a:extLst>
              <a:ext uri="{FF2B5EF4-FFF2-40B4-BE49-F238E27FC236}">
                <a16:creationId xmlns="" xmlns:a16="http://schemas.microsoft.com/office/drawing/2014/main" id="{3C472A29-3283-AA46-9E13-FFBC54A22F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Dia számának helye 4">
            <a:extLst>
              <a:ext uri="{FF2B5EF4-FFF2-40B4-BE49-F238E27FC236}">
                <a16:creationId xmlns="" xmlns:a16="http://schemas.microsoft.com/office/drawing/2014/main" id="{F6130E38-0B80-F547-9A6D-9BE634778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04702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átum helye 1">
            <a:extLst>
              <a:ext uri="{FF2B5EF4-FFF2-40B4-BE49-F238E27FC236}">
                <a16:creationId xmlns="" xmlns:a16="http://schemas.microsoft.com/office/drawing/2014/main" id="{701089EF-9822-8F4C-93D9-1EB17D921B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3" name="Élőláb helye 2">
            <a:extLst>
              <a:ext uri="{FF2B5EF4-FFF2-40B4-BE49-F238E27FC236}">
                <a16:creationId xmlns="" xmlns:a16="http://schemas.microsoft.com/office/drawing/2014/main" id="{84609771-241A-E741-B36D-7B38342411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Dia számának helye 3">
            <a:extLst>
              <a:ext uri="{FF2B5EF4-FFF2-40B4-BE49-F238E27FC236}">
                <a16:creationId xmlns="" xmlns:a16="http://schemas.microsoft.com/office/drawing/2014/main" id="{32EF9506-64A4-9B45-8DB6-B54F103839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97383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0D3C5EE9-F368-B84A-9696-292B266D3C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Tartalom helye 2">
            <a:extLst>
              <a:ext uri="{FF2B5EF4-FFF2-40B4-BE49-F238E27FC236}">
                <a16:creationId xmlns="" xmlns:a16="http://schemas.microsoft.com/office/drawing/2014/main" id="{AFC1FBE5-9D43-1340-A0E8-BFEFDFF388F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AABF110B-3926-694F-896A-CA0BF9734C5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B98A88EC-7DC1-E64C-A267-0B1831EE3C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1E9BD41A-47D4-B64C-895F-5F9906C8CF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62E71ACB-625A-2F4E-821F-3528E24E4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393554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>
            <a:extLst>
              <a:ext uri="{FF2B5EF4-FFF2-40B4-BE49-F238E27FC236}">
                <a16:creationId xmlns="" xmlns:a16="http://schemas.microsoft.com/office/drawing/2014/main" id="{DF40B87B-A4B3-224A-811B-CE1A8B5117D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hu-HU"/>
              <a:t>Mintacím szerkesztése</a:t>
            </a:r>
          </a:p>
        </p:txBody>
      </p:sp>
      <p:sp>
        <p:nvSpPr>
          <p:cNvPr id="3" name="Kép helye 2">
            <a:extLst>
              <a:ext uri="{FF2B5EF4-FFF2-40B4-BE49-F238E27FC236}">
                <a16:creationId xmlns="" xmlns:a16="http://schemas.microsoft.com/office/drawing/2014/main" id="{3026DDB8-569A-5D4A-B4FB-4520B7BA27D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Szöveg helye 3">
            <a:extLst>
              <a:ext uri="{FF2B5EF4-FFF2-40B4-BE49-F238E27FC236}">
                <a16:creationId xmlns="" xmlns:a16="http://schemas.microsoft.com/office/drawing/2014/main" id="{2B18DEF4-2A10-5E4B-B3A1-850FF1CFF14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hu-HU"/>
              <a:t>Mintaszöveg szerkesztése</a:t>
            </a:r>
          </a:p>
        </p:txBody>
      </p:sp>
      <p:sp>
        <p:nvSpPr>
          <p:cNvPr id="5" name="Dátum helye 4">
            <a:extLst>
              <a:ext uri="{FF2B5EF4-FFF2-40B4-BE49-F238E27FC236}">
                <a16:creationId xmlns="" xmlns:a16="http://schemas.microsoft.com/office/drawing/2014/main" id="{A0E178BB-B4B1-EB41-B7DD-202E717067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6" name="Élőláb helye 5">
            <a:extLst>
              <a:ext uri="{FF2B5EF4-FFF2-40B4-BE49-F238E27FC236}">
                <a16:creationId xmlns="" xmlns:a16="http://schemas.microsoft.com/office/drawing/2014/main" id="{53F7B42E-9501-F348-888D-2B942B9021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Dia számának helye 6">
            <a:extLst>
              <a:ext uri="{FF2B5EF4-FFF2-40B4-BE49-F238E27FC236}">
                <a16:creationId xmlns="" xmlns:a16="http://schemas.microsoft.com/office/drawing/2014/main" id="{059086E8-C017-3A4E-A9F0-4EC0C9C318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9387768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helye 1">
            <a:extLst>
              <a:ext uri="{FF2B5EF4-FFF2-40B4-BE49-F238E27FC236}">
                <a16:creationId xmlns="" xmlns:a16="http://schemas.microsoft.com/office/drawing/2014/main" id="{1F5418FB-D2B2-684F-B5F7-FA2815EA935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hu-HU"/>
              <a:t>Mintacím szerkesztése</a:t>
            </a:r>
          </a:p>
        </p:txBody>
      </p:sp>
      <p:sp>
        <p:nvSpPr>
          <p:cNvPr id="3" name="Szöveg helye 2">
            <a:extLst>
              <a:ext uri="{FF2B5EF4-FFF2-40B4-BE49-F238E27FC236}">
                <a16:creationId xmlns="" xmlns:a16="http://schemas.microsoft.com/office/drawing/2014/main" id="{CBF29205-0E79-CB49-A930-91E13AB0F71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hu-HU"/>
              <a:t>Mintaszöveg szerkesztése</a:t>
            </a:r>
          </a:p>
          <a:p>
            <a:pPr lvl="1"/>
            <a:r>
              <a:rPr lang="hu-HU"/>
              <a:t>Második szint</a:t>
            </a:r>
          </a:p>
          <a:p>
            <a:pPr lvl="2"/>
            <a:r>
              <a:rPr lang="hu-HU"/>
              <a:t>Harmadik szint</a:t>
            </a:r>
          </a:p>
          <a:p>
            <a:pPr lvl="3"/>
            <a:r>
              <a:rPr lang="hu-HU"/>
              <a:t>Negyedik szint</a:t>
            </a:r>
          </a:p>
          <a:p>
            <a:pPr lvl="4"/>
            <a:r>
              <a:rPr lang="hu-HU"/>
              <a:t>Ötödik szint</a:t>
            </a:r>
          </a:p>
        </p:txBody>
      </p:sp>
      <p:sp>
        <p:nvSpPr>
          <p:cNvPr id="4" name="Dátum helye 3">
            <a:extLst>
              <a:ext uri="{FF2B5EF4-FFF2-40B4-BE49-F238E27FC236}">
                <a16:creationId xmlns="" xmlns:a16="http://schemas.microsoft.com/office/drawing/2014/main" id="{03C2E976-92BB-A34B-BA9C-6BBD9885532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AA042-DCAC-E749-96A5-E24D511F68CC}" type="datetimeFigureOut">
              <a:rPr lang="hu-HU" smtClean="0"/>
              <a:t>2020.11.17.</a:t>
            </a:fld>
            <a:endParaRPr lang="hu-HU"/>
          </a:p>
        </p:txBody>
      </p:sp>
      <p:sp>
        <p:nvSpPr>
          <p:cNvPr id="5" name="Élőláb helye 4">
            <a:extLst>
              <a:ext uri="{FF2B5EF4-FFF2-40B4-BE49-F238E27FC236}">
                <a16:creationId xmlns="" xmlns:a16="http://schemas.microsoft.com/office/drawing/2014/main" id="{AF08387C-3785-A249-9C94-1037F09E30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Dia számának helye 5">
            <a:extLst>
              <a:ext uri="{FF2B5EF4-FFF2-40B4-BE49-F238E27FC236}">
                <a16:creationId xmlns="" xmlns:a16="http://schemas.microsoft.com/office/drawing/2014/main" id="{BA2E0861-8E3D-F241-81B1-2D0B4694B40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7DACDB-2CA2-1946-B61B-08FA6911D6E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0096418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="" xmlns:a16="http://schemas.microsoft.com/office/drawing/2014/main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="" xmlns:a16="http://schemas.microsoft.com/office/drawing/2014/main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="" xmlns:a16="http://schemas.microsoft.com/office/drawing/2014/main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="" xmlns:a16="http://schemas.microsoft.com/office/drawing/2014/main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="" xmlns:a16="http://schemas.microsoft.com/office/drawing/2014/main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="" xmlns:a16="http://schemas.microsoft.com/office/drawing/2014/main" id="{4C1C8118-B36B-C64E-9C9E-1C21A70B5F7E}"/>
              </a:ext>
            </a:extLst>
          </p:cNvPr>
          <p:cNvSpPr/>
          <p:nvPr/>
        </p:nvSpPr>
        <p:spPr>
          <a:xfrm>
            <a:off x="1553029" y="2382750"/>
            <a:ext cx="10348005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ln>
            <a:solidFill>
              <a:schemeClr val="bg1"/>
            </a:solidFill>
          </a:ln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algn="ctr"/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B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képzés</a:t>
            </a:r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hu-HU" sz="2800" dirty="0" smtClean="0">
              <a:solidFill>
                <a:schemeClr val="bg1"/>
              </a:solidFill>
            </a:endParaRPr>
          </a:p>
          <a:p>
            <a:pPr algn="ctr"/>
            <a:r>
              <a:rPr lang="hu-HU" sz="2800" b="1" dirty="0"/>
              <a:t>Szakfelelős</a:t>
            </a:r>
            <a:r>
              <a:rPr lang="hu-HU" sz="2800" dirty="0"/>
              <a:t>: Horváthné Dr. Baracsi Éva egyetemi docens </a:t>
            </a:r>
            <a:br>
              <a:rPr lang="hu-HU" sz="2800" dirty="0"/>
            </a:br>
            <a:r>
              <a:rPr lang="hu-HU" sz="2800" b="1" dirty="0"/>
              <a:t>Tel</a:t>
            </a:r>
            <a:r>
              <a:rPr lang="hu-HU" sz="2800" dirty="0"/>
              <a:t>.: +36-83 </a:t>
            </a:r>
            <a:r>
              <a:rPr lang="hu-HU" sz="2800" dirty="0" smtClean="0"/>
              <a:t>545-005</a:t>
            </a:r>
          </a:p>
          <a:p>
            <a:pPr algn="ctr"/>
            <a:r>
              <a:rPr lang="hu-HU" sz="2800" b="1" dirty="0" smtClean="0"/>
              <a:t>e-mail</a:t>
            </a:r>
            <a:r>
              <a:rPr lang="hu-HU" sz="2800" dirty="0" smtClean="0"/>
              <a:t>: </a:t>
            </a:r>
            <a:r>
              <a:rPr lang="hu-HU" sz="2800" dirty="0" err="1" smtClean="0"/>
              <a:t>horvathne.baracsi.eva</a:t>
            </a:r>
            <a:r>
              <a:rPr lang="hu-HU" sz="2800" dirty="0" smtClean="0"/>
              <a:t>@</a:t>
            </a:r>
            <a:r>
              <a:rPr lang="hu-HU" sz="2800" dirty="0" err="1" smtClean="0"/>
              <a:t>szie.hu</a:t>
            </a:r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="" xmlns:a16="http://schemas.microsoft.com/office/drawing/2014/main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="" xmlns:a16="http://schemas.microsoft.com/office/drawing/2014/main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614486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="" xmlns:a16="http://schemas.microsoft.com/office/drawing/2014/main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="" xmlns:a16="http://schemas.microsoft.com/office/drawing/2014/main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="" xmlns:a16="http://schemas.microsoft.com/office/drawing/2014/main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="" xmlns:a16="http://schemas.microsoft.com/office/drawing/2014/main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="" xmlns:a16="http://schemas.microsoft.com/office/drawing/2014/main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 smtClean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 smtClean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  <a:endParaRPr lang="hu-HU" sz="4800" b="1" dirty="0">
              <a:solidFill>
                <a:schemeClr val="bg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2" name="Romboid 11">
            <a:extLst>
              <a:ext uri="{FF2B5EF4-FFF2-40B4-BE49-F238E27FC236}">
                <a16:creationId xmlns="" xmlns:a16="http://schemas.microsoft.com/office/drawing/2014/main" id="{4C1C8118-B36B-C64E-9C9E-1C21A70B5F7E}"/>
              </a:ext>
            </a:extLst>
          </p:cNvPr>
          <p:cNvSpPr/>
          <p:nvPr/>
        </p:nvSpPr>
        <p:spPr>
          <a:xfrm>
            <a:off x="1014990" y="1970719"/>
            <a:ext cx="10886044" cy="4598020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600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B</a:t>
            </a:r>
            <a:r>
              <a:rPr lang="hu-HU" sz="26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Sc</a:t>
            </a:r>
            <a:r>
              <a:rPr lang="hu-HU" sz="26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képzés célja</a:t>
            </a:r>
          </a:p>
          <a:p>
            <a:endParaRPr lang="hu-HU" sz="24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400" dirty="0"/>
              <a:t>A hallgatók felkészítése </a:t>
            </a:r>
          </a:p>
          <a:p>
            <a:endParaRPr lang="hu-H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 meglévő tudásanyaguk további bővítésére és elmélyítésére,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az üzemi méretű termelési folyamatok irányítására és szervezésére,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az önálló családi-és farmgazdálkodásra, és azok menedzselésére,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 mesterképzési szakokon való továbbtanulásra.</a:t>
            </a:r>
          </a:p>
          <a:p>
            <a:endParaRPr lang="hu-HU" sz="24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="" xmlns:a16="http://schemas.microsoft.com/office/drawing/2014/main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="" xmlns:a16="http://schemas.microsoft.com/office/drawing/2014/main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37328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="" xmlns:a16="http://schemas.microsoft.com/office/drawing/2014/main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="" xmlns:a16="http://schemas.microsoft.com/office/drawing/2014/main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="" xmlns:a16="http://schemas.microsoft.com/office/drawing/2014/main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="" xmlns:a16="http://schemas.microsoft.com/office/drawing/2014/main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="" xmlns:a16="http://schemas.microsoft.com/office/drawing/2014/main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="" xmlns:a16="http://schemas.microsoft.com/office/drawing/2014/main" id="{4C1C8118-B36B-C64E-9C9E-1C21A70B5F7E}"/>
              </a:ext>
            </a:extLst>
          </p:cNvPr>
          <p:cNvSpPr/>
          <p:nvPr/>
        </p:nvSpPr>
        <p:spPr>
          <a:xfrm>
            <a:off x="175021" y="1894349"/>
            <a:ext cx="11726013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BSc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képzés szerkezete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a kertészeti ágazatok elméleti és gyakorlati szakmai tudnivalóit megalapozó természettudományi </a:t>
            </a:r>
            <a:r>
              <a:rPr lang="hu-HU" sz="2400" dirty="0" smtClean="0"/>
              <a:t>diszciplínák.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 </a:t>
            </a:r>
            <a:r>
              <a:rPr lang="hu-HU" sz="2400" dirty="0"/>
              <a:t>mérnöki felkészültséget megalapozó természettudományos </a:t>
            </a:r>
            <a:r>
              <a:rPr lang="hu-HU" sz="2400" dirty="0" smtClean="0"/>
              <a:t>ismeretek.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társadalomtudományi </a:t>
            </a:r>
            <a:r>
              <a:rPr lang="hu-HU" sz="2400" dirty="0"/>
              <a:t>alapozó </a:t>
            </a:r>
            <a:r>
              <a:rPr lang="hu-HU" sz="2400" dirty="0" smtClean="0"/>
              <a:t>ismeretkörök.</a:t>
            </a:r>
            <a:endParaRPr lang="hu-HU" sz="2400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/>
              <a:t>általános és enciklopédikus mezőgazdasági </a:t>
            </a:r>
            <a:r>
              <a:rPr lang="hu-HU" sz="2400" dirty="0" smtClean="0"/>
              <a:t>ismeretek.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a </a:t>
            </a:r>
            <a:r>
              <a:rPr lang="hu-HU" sz="2400" dirty="0"/>
              <a:t>kertészeti növények (dísznövények, gyógynövények, gyümölcstermő növények, szőlő, zöldségnövények) termesztéséhez, szaporításához és áruvá készítéséhez szükséges általános szakmai </a:t>
            </a:r>
            <a:r>
              <a:rPr lang="hu-HU" sz="2400" dirty="0" smtClean="0"/>
              <a:t>ismeretek.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hu-HU" sz="2400" dirty="0" smtClean="0"/>
              <a:t>kertészeti </a:t>
            </a:r>
            <a:r>
              <a:rPr lang="hu-HU" sz="2400" dirty="0"/>
              <a:t>gazdasági és gazdálkodási </a:t>
            </a:r>
            <a:r>
              <a:rPr lang="hu-HU" sz="2400" dirty="0" smtClean="0"/>
              <a:t>ismeretek.</a:t>
            </a:r>
            <a:endParaRPr lang="hu-HU" sz="2400" b="1" dirty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="" xmlns:a16="http://schemas.microsoft.com/office/drawing/2014/main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="" xmlns:a16="http://schemas.microsoft.com/office/drawing/2014/main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4979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="" xmlns:a16="http://schemas.microsoft.com/office/drawing/2014/main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="" xmlns:a16="http://schemas.microsoft.com/office/drawing/2014/main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="" xmlns:a16="http://schemas.microsoft.com/office/drawing/2014/main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="" xmlns:a16="http://schemas.microsoft.com/office/drawing/2014/main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="" xmlns:a16="http://schemas.microsoft.com/office/drawing/2014/main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="" xmlns:a16="http://schemas.microsoft.com/office/drawing/2014/main" id="{4C1C8118-B36B-C64E-9C9E-1C21A70B5F7E}"/>
              </a:ext>
            </a:extLst>
          </p:cNvPr>
          <p:cNvSpPr/>
          <p:nvPr/>
        </p:nvSpPr>
        <p:spPr>
          <a:xfrm>
            <a:off x="1244007" y="2398305"/>
            <a:ext cx="9767434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pPr algn="ctr"/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B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képzés időtartama és formája</a:t>
            </a:r>
          </a:p>
          <a:p>
            <a:pPr algn="ctr"/>
            <a:endParaRPr lang="hu-HU" sz="2800" b="1" dirty="0" smtClean="0"/>
          </a:p>
          <a:p>
            <a:pPr algn="ctr"/>
            <a:r>
              <a:rPr lang="hu-HU" sz="2800" dirty="0" smtClean="0"/>
              <a:t>               </a:t>
            </a:r>
          </a:p>
          <a:p>
            <a:pPr algn="ctr"/>
            <a:r>
              <a:rPr lang="hu-HU" sz="2800" dirty="0"/>
              <a:t> </a:t>
            </a:r>
            <a:r>
              <a:rPr lang="hu-HU" sz="2800" dirty="0" smtClean="0"/>
              <a:t>                  </a:t>
            </a:r>
            <a:r>
              <a:rPr lang="hu-HU" sz="2800" dirty="0"/>
              <a:t>6+1 félév, nappali és levelező tagozat</a:t>
            </a:r>
          </a:p>
          <a:p>
            <a:pPr algn="ctr"/>
            <a:endParaRPr lang="hu-HU" sz="2800" b="1" dirty="0" smtClean="0"/>
          </a:p>
          <a:p>
            <a:pPr algn="ctr"/>
            <a:endParaRPr lang="hu-HU" sz="2800" dirty="0"/>
          </a:p>
          <a:p>
            <a:pPr algn="ctr"/>
            <a:endParaRPr lang="hu-HU" sz="2800" b="1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algn="ctr"/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="" xmlns:a16="http://schemas.microsoft.com/office/drawing/2014/main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="" xmlns:a16="http://schemas.microsoft.com/office/drawing/2014/main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032873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="" xmlns:a16="http://schemas.microsoft.com/office/drawing/2014/main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="" xmlns:a16="http://schemas.microsoft.com/office/drawing/2014/main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="" xmlns:a16="http://schemas.microsoft.com/office/drawing/2014/main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="" xmlns:a16="http://schemas.microsoft.com/office/drawing/2014/main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="" xmlns:a16="http://schemas.microsoft.com/office/drawing/2014/main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="" xmlns:a16="http://schemas.microsoft.com/office/drawing/2014/main" id="{4C1C8118-B36B-C64E-9C9E-1C21A70B5F7E}"/>
              </a:ext>
            </a:extLst>
          </p:cNvPr>
          <p:cNvSpPr/>
          <p:nvPr/>
        </p:nvSpPr>
        <p:spPr>
          <a:xfrm>
            <a:off x="919546" y="2336879"/>
            <a:ext cx="10348005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>
                <a:solidFill>
                  <a:schemeClr val="accent6">
                    <a:lumMod val="40000"/>
                    <a:lumOff val="60000"/>
                  </a:schemeClr>
                </a:solidFill>
              </a:rPr>
              <a:t>B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szak sajátosságai</a:t>
            </a:r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r>
              <a:rPr lang="hu-HU" sz="2400" b="1" dirty="0" smtClean="0"/>
              <a:t>Specializációk:</a:t>
            </a:r>
            <a:endParaRPr lang="hu-HU" sz="2400" b="1" dirty="0"/>
          </a:p>
          <a:p>
            <a:r>
              <a:rPr lang="hu-HU" sz="2400" dirty="0"/>
              <a:t>Dísznövény-és gyümölcstermesztés</a:t>
            </a:r>
          </a:p>
          <a:p>
            <a:r>
              <a:rPr lang="hu-HU" sz="2400" dirty="0" smtClean="0"/>
              <a:t>Zöldség- </a:t>
            </a:r>
            <a:r>
              <a:rPr lang="hu-HU" sz="2400" dirty="0"/>
              <a:t>és gyógynövénytermesztés</a:t>
            </a:r>
          </a:p>
          <a:p>
            <a:endParaRPr lang="hu-HU" sz="2400" b="1" dirty="0"/>
          </a:p>
          <a:p>
            <a:r>
              <a:rPr lang="hu-HU" sz="2400" b="1" dirty="0" smtClean="0"/>
              <a:t>Az </a:t>
            </a:r>
            <a:r>
              <a:rPr lang="hu-HU" sz="2400" b="1" dirty="0"/>
              <a:t>intézményen kívüli szakmai </a:t>
            </a:r>
            <a:r>
              <a:rPr lang="hu-HU" sz="2400" b="1" dirty="0" smtClean="0"/>
              <a:t>gyakorlat:</a:t>
            </a:r>
          </a:p>
          <a:p>
            <a:r>
              <a:rPr lang="hu-HU" sz="2400" dirty="0" smtClean="0"/>
              <a:t>Időtartama </a:t>
            </a:r>
            <a:r>
              <a:rPr lang="hu-HU" sz="2400" dirty="0"/>
              <a:t>nappali tagozaton 480 óra, levelező tagozaton 120 </a:t>
            </a:r>
            <a:r>
              <a:rPr lang="hu-HU" sz="2400" dirty="0" smtClean="0"/>
              <a:t>óra, amely </a:t>
            </a:r>
            <a:r>
              <a:rPr lang="hu-HU" sz="2400" dirty="0"/>
              <a:t>a 6. félévben töltendő le. </a:t>
            </a: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="" xmlns:a16="http://schemas.microsoft.com/office/drawing/2014/main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="" xmlns:a16="http://schemas.microsoft.com/office/drawing/2014/main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03793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églalap 3">
            <a:extLst>
              <a:ext uri="{FF2B5EF4-FFF2-40B4-BE49-F238E27FC236}">
                <a16:creationId xmlns="" xmlns:a16="http://schemas.microsoft.com/office/drawing/2014/main" id="{8E36F1E2-2340-D64C-83A3-AA75B8AADFDD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gradFill flip="none" rotWithShape="1">
            <a:gsLst>
              <a:gs pos="0">
                <a:schemeClr val="tx1">
                  <a:lumMod val="95000"/>
                  <a:lumOff val="5000"/>
                  <a:tint val="66000"/>
                  <a:satMod val="160000"/>
                </a:schemeClr>
              </a:gs>
              <a:gs pos="50000">
                <a:schemeClr val="tx1">
                  <a:lumMod val="95000"/>
                  <a:lumOff val="5000"/>
                  <a:tint val="44500"/>
                  <a:satMod val="160000"/>
                </a:schemeClr>
              </a:gs>
              <a:gs pos="100000">
                <a:schemeClr val="tx1">
                  <a:lumMod val="95000"/>
                  <a:lumOff val="5000"/>
                  <a:tint val="23500"/>
                  <a:satMod val="160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7" name="Romboid 6">
            <a:extLst>
              <a:ext uri="{FF2B5EF4-FFF2-40B4-BE49-F238E27FC236}">
                <a16:creationId xmlns="" xmlns:a16="http://schemas.microsoft.com/office/drawing/2014/main" id="{81E8DF7A-DD2E-D841-A7A7-D3326D3013D4}"/>
              </a:ext>
            </a:extLst>
          </p:cNvPr>
          <p:cNvSpPr/>
          <p:nvPr/>
        </p:nvSpPr>
        <p:spPr>
          <a:xfrm>
            <a:off x="6516914" y="1804312"/>
            <a:ext cx="5478598" cy="4930835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pic>
        <p:nvPicPr>
          <p:cNvPr id="24" name="Kép 23">
            <a:extLst>
              <a:ext uri="{FF2B5EF4-FFF2-40B4-BE49-F238E27FC236}">
                <a16:creationId xmlns="" xmlns:a16="http://schemas.microsoft.com/office/drawing/2014/main" id="{D8923DDC-020D-434D-9C94-72B67B72E5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-2" y="-2758"/>
            <a:ext cx="12187103" cy="6860757"/>
          </a:xfrm>
          <a:prstGeom prst="rect">
            <a:avLst/>
          </a:prstGeom>
        </p:spPr>
      </p:pic>
      <p:sp>
        <p:nvSpPr>
          <p:cNvPr id="15" name="Lekerekített téglalap 14">
            <a:extLst>
              <a:ext uri="{FF2B5EF4-FFF2-40B4-BE49-F238E27FC236}">
                <a16:creationId xmlns="" xmlns:a16="http://schemas.microsoft.com/office/drawing/2014/main" id="{E1DF99AA-7CEF-2941-AF80-41C1C4E141EB}"/>
              </a:ext>
            </a:extLst>
          </p:cNvPr>
          <p:cNvSpPr/>
          <p:nvPr/>
        </p:nvSpPr>
        <p:spPr>
          <a:xfrm>
            <a:off x="1014990" y="122770"/>
            <a:ext cx="9659834" cy="1046904"/>
          </a:xfrm>
          <a:prstGeom prst="roundRect">
            <a:avLst>
              <a:gd name="adj" fmla="val 31021"/>
            </a:avLst>
          </a:prstGeom>
          <a:gradFill>
            <a:gsLst>
              <a:gs pos="0">
                <a:srgbClr val="20607F"/>
              </a:gs>
              <a:gs pos="100000">
                <a:srgbClr val="164353"/>
              </a:gs>
            </a:gsLst>
            <a:path path="circle">
              <a:fillToRect l="50000" t="50000" r="50000" b="50000"/>
            </a:path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 dirty="0"/>
          </a:p>
        </p:txBody>
      </p:sp>
      <p:sp>
        <p:nvSpPr>
          <p:cNvPr id="16" name="Szövegdoboz 15">
            <a:extLst>
              <a:ext uri="{FF2B5EF4-FFF2-40B4-BE49-F238E27FC236}">
                <a16:creationId xmlns="" xmlns:a16="http://schemas.microsoft.com/office/drawing/2014/main" id="{70C5616E-202E-6246-BB77-B8D317B58748}"/>
              </a:ext>
            </a:extLst>
          </p:cNvPr>
          <p:cNvSpPr txBox="1"/>
          <p:nvPr/>
        </p:nvSpPr>
        <p:spPr>
          <a:xfrm>
            <a:off x="1992197" y="202977"/>
            <a:ext cx="8202705" cy="830997"/>
          </a:xfrm>
          <a:prstGeom prst="rect">
            <a:avLst/>
          </a:prstGeom>
          <a:noFill/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hu-HU" sz="4800" b="1" dirty="0">
                <a:solidFill>
                  <a:srgbClr val="93DCDA"/>
                </a:solidFill>
                <a:latin typeface="Calibri" panose="020F0502020204030204" pitchFamily="34" charset="0"/>
                <a:ea typeface="GungsuhChe" panose="02030609000101010101" pitchFamily="49" charset="-127"/>
                <a:cs typeface="Calibri" panose="020F0502020204030204" pitchFamily="34" charset="0"/>
              </a:rPr>
              <a:t>SZIE</a:t>
            </a:r>
            <a:r>
              <a:rPr lang="hu-HU" sz="4800" b="1" dirty="0">
                <a:solidFill>
                  <a:schemeClr val="bg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 képzési területei</a:t>
            </a:r>
          </a:p>
        </p:txBody>
      </p:sp>
      <p:sp>
        <p:nvSpPr>
          <p:cNvPr id="12" name="Romboid 11">
            <a:extLst>
              <a:ext uri="{FF2B5EF4-FFF2-40B4-BE49-F238E27FC236}">
                <a16:creationId xmlns="" xmlns:a16="http://schemas.microsoft.com/office/drawing/2014/main" id="{4C1C8118-B36B-C64E-9C9E-1C21A70B5F7E}"/>
              </a:ext>
            </a:extLst>
          </p:cNvPr>
          <p:cNvSpPr/>
          <p:nvPr/>
        </p:nvSpPr>
        <p:spPr>
          <a:xfrm>
            <a:off x="2488015" y="2382750"/>
            <a:ext cx="9413019" cy="4302852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>
                  <a:alpha val="40000"/>
                </a:srgbClr>
              </a:gs>
              <a:gs pos="100000">
                <a:srgbClr val="273641">
                  <a:alpha val="55000"/>
                </a:srgbClr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numCol="1" rtlCol="0" anchor="t"/>
          <a:lstStyle/>
          <a:p>
            <a:r>
              <a:rPr lang="hu-HU" sz="2800" b="1" dirty="0">
                <a:solidFill>
                  <a:schemeClr val="accent6">
                    <a:lumMod val="40000"/>
                    <a:lumOff val="60000"/>
                  </a:schemeClr>
                </a:solidFill>
              </a:rPr>
              <a:t>Kertészmérnök </a:t>
            </a:r>
            <a:r>
              <a:rPr lang="hu-HU" sz="2800" b="1" dirty="0" err="1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BSc</a:t>
            </a:r>
            <a:r>
              <a:rPr lang="hu-HU" sz="2800" b="1" dirty="0" smtClean="0">
                <a:solidFill>
                  <a:schemeClr val="accent6">
                    <a:lumMod val="40000"/>
                    <a:lumOff val="60000"/>
                  </a:schemeClr>
                </a:solidFill>
              </a:rPr>
              <a:t> szak gyakorlati oktatási bázisai:</a:t>
            </a:r>
            <a:endParaRPr lang="hu-HU" sz="2800" dirty="0" smtClean="0">
              <a:solidFill>
                <a:schemeClr val="accent6">
                  <a:lumMod val="40000"/>
                  <a:lumOff val="60000"/>
                </a:schemeClr>
              </a:solidFill>
            </a:endParaRP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/>
              <a:t>bemutató </a:t>
            </a:r>
            <a:r>
              <a:rPr lang="hu-HU" sz="2800" dirty="0" smtClean="0"/>
              <a:t>kertek,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/>
              <a:t>Georgikon </a:t>
            </a:r>
            <a:r>
              <a:rPr lang="hu-HU" sz="2800" dirty="0"/>
              <a:t>Tanüzem Nonprofit Kft., </a:t>
            </a:r>
            <a:endParaRPr lang="hu-HU" sz="2800" dirty="0" smtClean="0"/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/>
              <a:t>a </a:t>
            </a:r>
            <a:r>
              <a:rPr lang="hu-HU" sz="2800" dirty="0"/>
              <a:t>régió </a:t>
            </a:r>
            <a:r>
              <a:rPr lang="hu-HU" sz="2800" dirty="0" smtClean="0"/>
              <a:t>kutatóintézetei,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hu-HU" sz="2800" dirty="0" smtClean="0"/>
              <a:t>Keszthely környéki kertészeti üzemek. </a:t>
            </a:r>
            <a:endParaRPr lang="hu-HU" sz="2800" dirty="0"/>
          </a:p>
          <a:p>
            <a:endParaRPr lang="hu-HU" sz="2800" dirty="0" smtClean="0">
              <a:solidFill>
                <a:schemeClr val="bg1"/>
              </a:solidFill>
            </a:endParaRPr>
          </a:p>
          <a:p>
            <a:endParaRPr lang="hu-HU" sz="2800" dirty="0">
              <a:solidFill>
                <a:schemeClr val="bg1"/>
              </a:solidFill>
            </a:endParaRPr>
          </a:p>
        </p:txBody>
      </p:sp>
      <p:sp>
        <p:nvSpPr>
          <p:cNvPr id="19" name="Romboid 18">
            <a:extLst>
              <a:ext uri="{FF2B5EF4-FFF2-40B4-BE49-F238E27FC236}">
                <a16:creationId xmlns="" xmlns:a16="http://schemas.microsoft.com/office/drawing/2014/main" id="{9B1BF153-DD20-AD4B-A4B5-0460681C9BE9}"/>
              </a:ext>
            </a:extLst>
          </p:cNvPr>
          <p:cNvSpPr/>
          <p:nvPr/>
        </p:nvSpPr>
        <p:spPr>
          <a:xfrm>
            <a:off x="-344343" y="1397076"/>
            <a:ext cx="7739861" cy="844387"/>
          </a:xfrm>
          <a:prstGeom prst="parallelogram">
            <a:avLst>
              <a:gd name="adj" fmla="val 8491"/>
            </a:avLst>
          </a:prstGeom>
          <a:gradFill flip="none" rotWithShape="1">
            <a:gsLst>
              <a:gs pos="0">
                <a:srgbClr val="1A242C"/>
              </a:gs>
              <a:gs pos="100000">
                <a:srgbClr val="273641"/>
              </a:gs>
            </a:gsLst>
            <a:lin ang="0" scaled="0"/>
            <a:tileRect/>
          </a:gradFill>
          <a:effectLst>
            <a:outerShdw blurRad="635000" dist="38100" dir="2700000" algn="tl" rotWithShape="0">
              <a:prstClr val="black">
                <a:alpha val="40000"/>
              </a:prstClr>
            </a:outerShdw>
          </a:effectLst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A </a:t>
            </a:r>
            <a:r>
              <a:rPr lang="hu-HU" sz="2800" b="1" dirty="0" smtClean="0">
                <a:solidFill>
                  <a:schemeClr val="accent4">
                    <a:lumMod val="20000"/>
                    <a:lumOff val="80000"/>
                  </a:schemeClr>
                </a:solidFill>
              </a:rPr>
              <a:t>GEORGIKON </a:t>
            </a:r>
            <a:r>
              <a:rPr lang="hu-HU" sz="2800" b="1" dirty="0">
                <a:solidFill>
                  <a:schemeClr val="accent4">
                    <a:lumMod val="20000"/>
                    <a:lumOff val="80000"/>
                  </a:schemeClr>
                </a:solidFill>
              </a:rPr>
              <a:t>CAMPUS KÉPZÉSEI</a:t>
            </a:r>
            <a:endParaRPr lang="hu-HU" sz="2800" dirty="0">
              <a:solidFill>
                <a:schemeClr val="accent4">
                  <a:lumMod val="20000"/>
                  <a:lumOff val="80000"/>
                </a:schemeClr>
              </a:solidFill>
            </a:endParaRPr>
          </a:p>
        </p:txBody>
      </p:sp>
      <p:pic>
        <p:nvPicPr>
          <p:cNvPr id="13" name="Kép 12">
            <a:extLst>
              <a:ext uri="{FF2B5EF4-FFF2-40B4-BE49-F238E27FC236}">
                <a16:creationId xmlns="" xmlns:a16="http://schemas.microsoft.com/office/drawing/2014/main" id="{17E3B8B6-0299-0B43-9B97-50972D9F6E74}"/>
              </a:ext>
            </a:extLst>
          </p:cNvPr>
          <p:cNvPicPr>
            <a:picLocks noChangeAspect="1"/>
          </p:cNvPicPr>
          <p:nvPr/>
        </p:nvPicPr>
        <p:blipFill>
          <a:blip r:embed="rId3">
            <a:lum bright="100000"/>
          </a:blip>
          <a:stretch>
            <a:fillRect/>
          </a:stretch>
        </p:blipFill>
        <p:spPr>
          <a:xfrm>
            <a:off x="179920" y="6199518"/>
            <a:ext cx="2128175" cy="5357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004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up)">
                                      <p:cBhvr>
                                        <p:cTn id="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#ppt_h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1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#ppt_w*1.125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6" grpId="0"/>
      <p:bldP spid="12" grpId="0" animBg="1"/>
      <p:bldP spid="19" grpId="0" animBg="1"/>
    </p:bldLst>
  </p:timing>
</p:sld>
</file>

<file path=ppt/theme/theme1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8369</TotalTime>
  <Words>232</Words>
  <Application>Microsoft Office PowerPoint</Application>
  <PresentationFormat>Szélesvásznú</PresentationFormat>
  <Paragraphs>51</Paragraphs>
  <Slides>6</Slides>
  <Notes>0</Notes>
  <HiddenSlides>0</HiddenSlides>
  <MMClips>0</MMClips>
  <ScaleCrop>false</ScaleCrop>
  <HeadingPairs>
    <vt:vector size="6" baseType="variant">
      <vt:variant>
        <vt:lpstr>Használt betűtípusok</vt:lpstr>
      </vt:variant>
      <vt:variant>
        <vt:i4>4</vt:i4>
      </vt:variant>
      <vt:variant>
        <vt:lpstr>Téma</vt:lpstr>
      </vt:variant>
      <vt:variant>
        <vt:i4>1</vt:i4>
      </vt:variant>
      <vt:variant>
        <vt:lpstr>Diacímek</vt:lpstr>
      </vt:variant>
      <vt:variant>
        <vt:i4>6</vt:i4>
      </vt:variant>
    </vt:vector>
  </HeadingPairs>
  <TitlesOfParts>
    <vt:vector size="11" baseType="lpstr">
      <vt:lpstr>GungsuhChe</vt:lpstr>
      <vt:lpstr>Arial</vt:lpstr>
      <vt:lpstr>Calibri</vt:lpstr>
      <vt:lpstr>Calibri Light</vt:lpstr>
      <vt:lpstr>Office-téma</vt:lpstr>
      <vt:lpstr>PowerPoint bemutató</vt:lpstr>
      <vt:lpstr>PowerPoint bemutató</vt:lpstr>
      <vt:lpstr>PowerPoint bemutató</vt:lpstr>
      <vt:lpstr>PowerPoint bemutató</vt:lpstr>
      <vt:lpstr>PowerPoint bemutató</vt:lpstr>
      <vt:lpstr>PowerPoint bemutató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PowerPoint-bemutató</dc:title>
  <dc:creator>adam0922@sulid.hu</dc:creator>
  <cp:lastModifiedBy>hbe</cp:lastModifiedBy>
  <cp:revision>199</cp:revision>
  <dcterms:created xsi:type="dcterms:W3CDTF">2020-10-14T08:13:59Z</dcterms:created>
  <dcterms:modified xsi:type="dcterms:W3CDTF">2020-11-17T12:28:35Z</dcterms:modified>
</cp:coreProperties>
</file>