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2" r:id="rId2"/>
    <p:sldId id="285" r:id="rId3"/>
    <p:sldId id="286" r:id="rId4"/>
    <p:sldId id="287" r:id="rId5"/>
    <p:sldId id="289" r:id="rId6"/>
    <p:sldId id="291" r:id="rId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506A"/>
    <a:srgbClr val="256C8F"/>
    <a:srgbClr val="93DCDA"/>
    <a:srgbClr val="00FDFF"/>
    <a:srgbClr val="3595C6"/>
    <a:srgbClr val="1A242C"/>
    <a:srgbClr val="236383"/>
    <a:srgbClr val="273641"/>
    <a:srgbClr val="2763A5"/>
    <a:srgbClr val="6830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36"/>
    <p:restoredTop sz="95788"/>
  </p:normalViewPr>
  <p:slideViewPr>
    <p:cSldViewPr snapToGrid="0" snapToObjects="1">
      <p:cViewPr varScale="1">
        <p:scale>
          <a:sx n="114" d="100"/>
          <a:sy n="114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F06783CD-B187-104B-8D98-CBA6CA260D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xmlns="" id="{E773813D-C98A-D841-B504-B77CC467D9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22962954-ED62-E54B-AD1C-864559BA4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AA042-DCAC-E749-96A5-E24D511F68CC}" type="datetimeFigureOut">
              <a:rPr lang="hu-HU" smtClean="0"/>
              <a:t>2020. 11. 17.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7ACF261E-FEB6-4749-B94D-A55E3010E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61C997C8-BE35-2743-A1B1-91CAEA23D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ACDB-2CA2-1946-B61B-08FA6911D6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31978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34E37CDC-0FED-3145-9D1F-5C1788462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xmlns="" id="{73A1FB99-68D1-5A46-B2BF-286C4F943E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C61C4ECF-28BC-3A44-930C-99D7264F2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AA042-DCAC-E749-96A5-E24D511F68CC}" type="datetimeFigureOut">
              <a:rPr lang="hu-HU" smtClean="0"/>
              <a:t>2020. 11. 17.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322E3657-618F-8F41-A7B0-24240B803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69A342D8-4F6E-CD4A-A633-8C7F41A80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ACDB-2CA2-1946-B61B-08FA6911D6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0420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xmlns="" id="{A0BB605F-423A-414C-A593-9B16252030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xmlns="" id="{2846F2A5-1267-6447-9E2A-C8D6F12A6C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1B84880B-378B-5A4A-AB2F-94883C278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AA042-DCAC-E749-96A5-E24D511F68CC}" type="datetimeFigureOut">
              <a:rPr lang="hu-HU" smtClean="0"/>
              <a:t>2020. 11. 17.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FEDFE7B5-112E-774E-ABB4-7C1F1D058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537FD968-9A94-0A4E-9D9A-E39E5174B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ACDB-2CA2-1946-B61B-08FA6911D6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68184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FBCEB664-44A9-9948-8ECA-FCB6D446E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9DF797BF-B78D-A041-B1A0-FB144F161D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6BC007A2-4289-B547-8EE8-D9D534846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AA042-DCAC-E749-96A5-E24D511F68CC}" type="datetimeFigureOut">
              <a:rPr lang="hu-HU" smtClean="0"/>
              <a:t>2020. 11. 17.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85078C44-8148-F348-A661-3BF40344F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30EAB442-F4A3-4C4A-9924-D707F17F7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ACDB-2CA2-1946-B61B-08FA6911D6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31071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6CF6F3FD-E9E3-9140-A17B-139F067C1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xmlns="" id="{01DA9087-4303-B548-8744-B93E45BD0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7145BD96-8461-8940-87EB-C39E19F5C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AA042-DCAC-E749-96A5-E24D511F68CC}" type="datetimeFigureOut">
              <a:rPr lang="hu-HU" smtClean="0"/>
              <a:t>2020. 11. 17.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4177D2D3-0E19-1A4C-BAD6-6C12AEDB4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06006AF0-A218-5D42-9733-198F90EFB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ACDB-2CA2-1946-B61B-08FA6911D6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8459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CE45EB7F-38C4-AD48-9E99-85E2AF036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22A34DC9-D901-E54F-BC0A-8ED70A63C2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xmlns="" id="{0123E45D-8DB3-E348-B343-767CD348E1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xmlns="" id="{34090CDE-7836-4A48-AA08-735FF6799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AA042-DCAC-E749-96A5-E24D511F68CC}" type="datetimeFigureOut">
              <a:rPr lang="hu-HU" smtClean="0"/>
              <a:t>2020. 11. 17.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xmlns="" id="{C66C219B-4724-FC4C-B4DB-658F9CEEE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xmlns="" id="{15FBA840-9B2E-3F44-AB57-8DF248BD2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ACDB-2CA2-1946-B61B-08FA6911D6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09086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7194A2CB-94B1-3D4A-AB3C-46B787EC1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xmlns="" id="{F310A1BD-8433-5B44-B7BD-6094DF8B3B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xmlns="" id="{29F5E45A-BE8A-9944-A7D2-298FCF85B6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xmlns="" id="{61C5A592-2B64-0749-8E3D-77251B3244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xmlns="" id="{BBB86654-ABCC-1746-A4A3-CD433561B8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xmlns="" id="{12C3EE96-0192-BE4B-B26E-A37A32B52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AA042-DCAC-E749-96A5-E24D511F68CC}" type="datetimeFigureOut">
              <a:rPr lang="hu-HU" smtClean="0"/>
              <a:t>2020. 11. 17.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xmlns="" id="{23D5A017-64AE-E448-A695-AB776D0DD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xmlns="" id="{1C4BABF3-51BB-0443-9EE5-433131222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ACDB-2CA2-1946-B61B-08FA6911D6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9731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8707DE2E-F845-2441-B400-09A6EAC21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xmlns="" id="{95A6B68C-3138-304B-8DF2-1EED38AAD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AA042-DCAC-E749-96A5-E24D511F68CC}" type="datetimeFigureOut">
              <a:rPr lang="hu-HU" smtClean="0"/>
              <a:t>2020. 11. 17.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xmlns="" id="{3C472A29-3283-AA46-9E13-FFBC54A22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xmlns="" id="{F6130E38-0B80-F547-9A6D-9BE634778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ACDB-2CA2-1946-B61B-08FA6911D6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04702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xmlns="" id="{701089EF-9822-8F4C-93D9-1EB17D921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AA042-DCAC-E749-96A5-E24D511F68CC}" type="datetimeFigureOut">
              <a:rPr lang="hu-HU" smtClean="0"/>
              <a:t>2020. 11. 17.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xmlns="" id="{84609771-241A-E741-B36D-7B3834241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xmlns="" id="{32EF9506-64A4-9B45-8DB6-B54F10383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ACDB-2CA2-1946-B61B-08FA6911D6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69738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0D3C5EE9-F368-B84A-9696-292B266D3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AFC1FBE5-9D43-1340-A0E8-BFEFDFF388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xmlns="" id="{AABF110B-3926-694F-896A-CA0BF9734C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xmlns="" id="{B98A88EC-7DC1-E64C-A267-0B1831EE3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AA042-DCAC-E749-96A5-E24D511F68CC}" type="datetimeFigureOut">
              <a:rPr lang="hu-HU" smtClean="0"/>
              <a:t>2020. 11. 17.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xmlns="" id="{1E9BD41A-47D4-B64C-895F-5F9906C8C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xmlns="" id="{62E71ACB-625A-2F4E-821F-3528E24E4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ACDB-2CA2-1946-B61B-08FA6911D6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39355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DF40B87B-A4B3-224A-811B-CE1A8B511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xmlns="" id="{3026DDB8-569A-5D4A-B4FB-4520B7BA27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xmlns="" id="{2B18DEF4-2A10-5E4B-B3A1-850FF1CFF1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xmlns="" id="{A0E178BB-B4B1-EB41-B7DD-202E71706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AA042-DCAC-E749-96A5-E24D511F68CC}" type="datetimeFigureOut">
              <a:rPr lang="hu-HU" smtClean="0"/>
              <a:t>2020. 11. 17.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xmlns="" id="{53F7B42E-9501-F348-888D-2B942B902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xmlns="" id="{059086E8-C017-3A4E-A9F0-4EC0C9C31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ACDB-2CA2-1946-B61B-08FA6911D6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38776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xmlns="" id="{1F5418FB-D2B2-684F-B5F7-FA2815EA9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xmlns="" id="{CBF29205-0E79-CB49-A930-91E13AB0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03C2E976-92BB-A34B-BA9C-6BBD988553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AA042-DCAC-E749-96A5-E24D511F68CC}" type="datetimeFigureOut">
              <a:rPr lang="hu-HU" smtClean="0"/>
              <a:t>2020. 11. 17.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AF08387C-3785-A249-9C94-1037F09E30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BA2E0861-8E3D-F241-81B1-2D0B4694B4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DACDB-2CA2-1946-B61B-08FA6911D6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09641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xmlns="" id="{8E36F1E2-2340-D64C-83A3-AA75B8AADF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95000"/>
                  <a:lumOff val="5000"/>
                  <a:tint val="66000"/>
                  <a:satMod val="160000"/>
                </a:schemeClr>
              </a:gs>
              <a:gs pos="50000">
                <a:schemeClr val="tx1">
                  <a:lumMod val="95000"/>
                  <a:lumOff val="5000"/>
                  <a:tint val="44500"/>
                  <a:satMod val="160000"/>
                </a:schemeClr>
              </a:gs>
              <a:gs pos="100000">
                <a:schemeClr val="tx1">
                  <a:lumMod val="95000"/>
                  <a:lumOff val="5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Romboid 6">
            <a:extLst>
              <a:ext uri="{FF2B5EF4-FFF2-40B4-BE49-F238E27FC236}">
                <a16:creationId xmlns:a16="http://schemas.microsoft.com/office/drawing/2014/main" xmlns="" id="{81E8DF7A-DD2E-D841-A7A7-D3326D3013D4}"/>
              </a:ext>
            </a:extLst>
          </p:cNvPr>
          <p:cNvSpPr/>
          <p:nvPr/>
        </p:nvSpPr>
        <p:spPr>
          <a:xfrm>
            <a:off x="6516914" y="1804312"/>
            <a:ext cx="5478598" cy="4930835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/>
              </a:gs>
              <a:gs pos="100000">
                <a:srgbClr val="273641"/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pic>
        <p:nvPicPr>
          <p:cNvPr id="24" name="Kép 23">
            <a:extLst>
              <a:ext uri="{FF2B5EF4-FFF2-40B4-BE49-F238E27FC236}">
                <a16:creationId xmlns:a16="http://schemas.microsoft.com/office/drawing/2014/main" xmlns="" id="{D8923DDC-020D-434D-9C94-72B67B72E5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-2" y="-2758"/>
            <a:ext cx="12187103" cy="6860757"/>
          </a:xfrm>
          <a:prstGeom prst="rect">
            <a:avLst/>
          </a:prstGeom>
        </p:spPr>
      </p:pic>
      <p:sp>
        <p:nvSpPr>
          <p:cNvPr id="15" name="Lekerekített téglalap 14">
            <a:extLst>
              <a:ext uri="{FF2B5EF4-FFF2-40B4-BE49-F238E27FC236}">
                <a16:creationId xmlns:a16="http://schemas.microsoft.com/office/drawing/2014/main" xmlns="" id="{E1DF99AA-7CEF-2941-AF80-41C1C4E141EB}"/>
              </a:ext>
            </a:extLst>
          </p:cNvPr>
          <p:cNvSpPr/>
          <p:nvPr/>
        </p:nvSpPr>
        <p:spPr>
          <a:xfrm>
            <a:off x="1014990" y="122770"/>
            <a:ext cx="9659834" cy="1046904"/>
          </a:xfrm>
          <a:prstGeom prst="roundRect">
            <a:avLst>
              <a:gd name="adj" fmla="val 31021"/>
            </a:avLst>
          </a:prstGeom>
          <a:gradFill>
            <a:gsLst>
              <a:gs pos="0">
                <a:srgbClr val="20607F"/>
              </a:gs>
              <a:gs pos="100000">
                <a:srgbClr val="164353"/>
              </a:gs>
            </a:gsLst>
            <a:path path="circle">
              <a:fillToRect l="50000" t="50000" r="50000" b="50000"/>
            </a:path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xmlns="" id="{70C5616E-202E-6246-BB77-B8D317B58748}"/>
              </a:ext>
            </a:extLst>
          </p:cNvPr>
          <p:cNvSpPr txBox="1"/>
          <p:nvPr/>
        </p:nvSpPr>
        <p:spPr>
          <a:xfrm>
            <a:off x="1992197" y="202977"/>
            <a:ext cx="8202705" cy="83099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hu-HU" sz="4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hu-HU" sz="4800" b="1" dirty="0">
                <a:solidFill>
                  <a:srgbClr val="93DCDA"/>
                </a:solidFill>
                <a:latin typeface="Calibri" panose="020F0502020204030204" pitchFamily="34" charset="0"/>
                <a:ea typeface="GungsuhChe" panose="02030609000101010101" pitchFamily="49" charset="-127"/>
                <a:cs typeface="Calibri" panose="020F0502020204030204" pitchFamily="34" charset="0"/>
              </a:rPr>
              <a:t>SZIE</a:t>
            </a:r>
            <a:r>
              <a:rPr lang="hu-HU" sz="4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képzési területei</a:t>
            </a:r>
          </a:p>
        </p:txBody>
      </p:sp>
      <p:sp>
        <p:nvSpPr>
          <p:cNvPr id="12" name="Romboid 11">
            <a:extLst>
              <a:ext uri="{FF2B5EF4-FFF2-40B4-BE49-F238E27FC236}">
                <a16:creationId xmlns:a16="http://schemas.microsoft.com/office/drawing/2014/main" xmlns="" id="{4C1C8118-B36B-C64E-9C9E-1C21A70B5F7E}"/>
              </a:ext>
            </a:extLst>
          </p:cNvPr>
          <p:cNvSpPr/>
          <p:nvPr/>
        </p:nvSpPr>
        <p:spPr>
          <a:xfrm>
            <a:off x="2488015" y="2382750"/>
            <a:ext cx="9413019" cy="4302852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>
                  <a:alpha val="40000"/>
                </a:srgbClr>
              </a:gs>
              <a:gs pos="100000">
                <a:srgbClr val="273641">
                  <a:alpha val="55000"/>
                </a:srgbClr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numCol="1" rtlCol="0" anchor="t"/>
          <a:lstStyle/>
          <a:p>
            <a:r>
              <a:rPr lang="hu-HU" sz="28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Gyógy- és fűszernövények </a:t>
            </a:r>
            <a:r>
              <a:rPr lang="hu-HU" sz="28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felsőoktatási szakképzés </a:t>
            </a:r>
          </a:p>
          <a:p>
            <a:endParaRPr lang="hu-HU" sz="2800" dirty="0">
              <a:solidFill>
                <a:schemeClr val="bg1"/>
              </a:solidFill>
            </a:endParaRPr>
          </a:p>
          <a:p>
            <a:r>
              <a:rPr lang="hu-HU" sz="2800" b="1" dirty="0">
                <a:solidFill>
                  <a:schemeClr val="bg1"/>
                </a:solidFill>
              </a:rPr>
              <a:t>A képzés célja </a:t>
            </a:r>
            <a:r>
              <a:rPr lang="hu-HU" sz="2800" dirty="0">
                <a:solidFill>
                  <a:schemeClr val="bg1"/>
                </a:solidFill>
              </a:rPr>
              <a:t>olyan szakképzettség elérésének biztosítása, amelynek birtokosa képes a gyógy- és fűszernövények </a:t>
            </a:r>
            <a:r>
              <a:rPr lang="hu-HU" sz="2800" dirty="0" smtClean="0">
                <a:solidFill>
                  <a:schemeClr val="bg1"/>
                </a:solidFill>
              </a:rPr>
              <a:t>termesztéstechnológiáit alkalmazni,  a </a:t>
            </a:r>
            <a:r>
              <a:rPr lang="hu-HU" sz="2800" dirty="0">
                <a:solidFill>
                  <a:schemeClr val="bg1"/>
                </a:solidFill>
              </a:rPr>
              <a:t>vadon termő gyógynövények fenntartható gyűjtését megvalósítani, az egyes munkafolyamatokat megtervezni és azokat </a:t>
            </a:r>
            <a:r>
              <a:rPr lang="hu-HU" sz="2800" dirty="0" smtClean="0">
                <a:solidFill>
                  <a:schemeClr val="bg1"/>
                </a:solidFill>
              </a:rPr>
              <a:t>irányítani. </a:t>
            </a:r>
            <a:endParaRPr lang="hu-HU" sz="2800" dirty="0">
              <a:solidFill>
                <a:schemeClr val="bg1"/>
              </a:solidFill>
            </a:endParaRPr>
          </a:p>
        </p:txBody>
      </p:sp>
      <p:sp>
        <p:nvSpPr>
          <p:cNvPr id="19" name="Romboid 18">
            <a:extLst>
              <a:ext uri="{FF2B5EF4-FFF2-40B4-BE49-F238E27FC236}">
                <a16:creationId xmlns:a16="http://schemas.microsoft.com/office/drawing/2014/main" xmlns="" id="{9B1BF153-DD20-AD4B-A4B5-0460681C9BE9}"/>
              </a:ext>
            </a:extLst>
          </p:cNvPr>
          <p:cNvSpPr/>
          <p:nvPr/>
        </p:nvSpPr>
        <p:spPr>
          <a:xfrm>
            <a:off x="-344343" y="1397076"/>
            <a:ext cx="7739861" cy="844387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/>
              </a:gs>
              <a:gs pos="100000">
                <a:srgbClr val="273641"/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A </a:t>
            </a:r>
            <a:r>
              <a:rPr lang="hu-HU" sz="28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GEORGIKON </a:t>
            </a:r>
            <a:r>
              <a:rPr lang="hu-HU" sz="28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CAMPUS KÉPZÉSEI</a:t>
            </a:r>
            <a:endParaRPr lang="hu-HU" sz="28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xmlns="" id="{17E3B8B6-0299-0B43-9B97-50972D9F6E74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100000"/>
          </a:blip>
          <a:stretch>
            <a:fillRect/>
          </a:stretch>
        </p:blipFill>
        <p:spPr>
          <a:xfrm>
            <a:off x="179920" y="6199518"/>
            <a:ext cx="2128175" cy="535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732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2" grpId="0" animBg="1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xmlns="" id="{8E36F1E2-2340-D64C-83A3-AA75B8AADF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95000"/>
                  <a:lumOff val="5000"/>
                  <a:tint val="66000"/>
                  <a:satMod val="160000"/>
                </a:schemeClr>
              </a:gs>
              <a:gs pos="50000">
                <a:schemeClr val="tx1">
                  <a:lumMod val="95000"/>
                  <a:lumOff val="5000"/>
                  <a:tint val="44500"/>
                  <a:satMod val="160000"/>
                </a:schemeClr>
              </a:gs>
              <a:gs pos="100000">
                <a:schemeClr val="tx1">
                  <a:lumMod val="95000"/>
                  <a:lumOff val="5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Romboid 6">
            <a:extLst>
              <a:ext uri="{FF2B5EF4-FFF2-40B4-BE49-F238E27FC236}">
                <a16:creationId xmlns:a16="http://schemas.microsoft.com/office/drawing/2014/main" xmlns="" id="{81E8DF7A-DD2E-D841-A7A7-D3326D3013D4}"/>
              </a:ext>
            </a:extLst>
          </p:cNvPr>
          <p:cNvSpPr/>
          <p:nvPr/>
        </p:nvSpPr>
        <p:spPr>
          <a:xfrm>
            <a:off x="6516914" y="1804312"/>
            <a:ext cx="5478598" cy="4930835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/>
              </a:gs>
              <a:gs pos="100000">
                <a:srgbClr val="273641"/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pic>
        <p:nvPicPr>
          <p:cNvPr id="24" name="Kép 23">
            <a:extLst>
              <a:ext uri="{FF2B5EF4-FFF2-40B4-BE49-F238E27FC236}">
                <a16:creationId xmlns:a16="http://schemas.microsoft.com/office/drawing/2014/main" xmlns="" id="{D8923DDC-020D-434D-9C94-72B67B72E5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-2" y="-2758"/>
            <a:ext cx="12187103" cy="6860757"/>
          </a:xfrm>
          <a:prstGeom prst="rect">
            <a:avLst/>
          </a:prstGeom>
        </p:spPr>
      </p:pic>
      <p:sp>
        <p:nvSpPr>
          <p:cNvPr id="15" name="Lekerekített téglalap 14">
            <a:extLst>
              <a:ext uri="{FF2B5EF4-FFF2-40B4-BE49-F238E27FC236}">
                <a16:creationId xmlns:a16="http://schemas.microsoft.com/office/drawing/2014/main" xmlns="" id="{E1DF99AA-7CEF-2941-AF80-41C1C4E141EB}"/>
              </a:ext>
            </a:extLst>
          </p:cNvPr>
          <p:cNvSpPr/>
          <p:nvPr/>
        </p:nvSpPr>
        <p:spPr>
          <a:xfrm>
            <a:off x="1014990" y="122770"/>
            <a:ext cx="9659834" cy="1046904"/>
          </a:xfrm>
          <a:prstGeom prst="roundRect">
            <a:avLst>
              <a:gd name="adj" fmla="val 31021"/>
            </a:avLst>
          </a:prstGeom>
          <a:gradFill>
            <a:gsLst>
              <a:gs pos="0">
                <a:srgbClr val="20607F"/>
              </a:gs>
              <a:gs pos="100000">
                <a:srgbClr val="164353"/>
              </a:gs>
            </a:gsLst>
            <a:path path="circle">
              <a:fillToRect l="50000" t="50000" r="50000" b="50000"/>
            </a:path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xmlns="" id="{70C5616E-202E-6246-BB77-B8D317B58748}"/>
              </a:ext>
            </a:extLst>
          </p:cNvPr>
          <p:cNvSpPr txBox="1"/>
          <p:nvPr/>
        </p:nvSpPr>
        <p:spPr>
          <a:xfrm>
            <a:off x="1992197" y="202977"/>
            <a:ext cx="8202705" cy="83099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hu-HU" sz="4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hu-HU" sz="4800" b="1" dirty="0">
                <a:solidFill>
                  <a:srgbClr val="93DCDA"/>
                </a:solidFill>
                <a:latin typeface="Calibri" panose="020F0502020204030204" pitchFamily="34" charset="0"/>
                <a:ea typeface="GungsuhChe" panose="02030609000101010101" pitchFamily="49" charset="-127"/>
                <a:cs typeface="Calibri" panose="020F0502020204030204" pitchFamily="34" charset="0"/>
              </a:rPr>
              <a:t>SZIE</a:t>
            </a:r>
            <a:r>
              <a:rPr lang="hu-HU" sz="4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képzési területei</a:t>
            </a:r>
          </a:p>
        </p:txBody>
      </p:sp>
      <p:sp>
        <p:nvSpPr>
          <p:cNvPr id="12" name="Romboid 11">
            <a:extLst>
              <a:ext uri="{FF2B5EF4-FFF2-40B4-BE49-F238E27FC236}">
                <a16:creationId xmlns:a16="http://schemas.microsoft.com/office/drawing/2014/main" xmlns="" id="{4C1C8118-B36B-C64E-9C9E-1C21A70B5F7E}"/>
              </a:ext>
            </a:extLst>
          </p:cNvPr>
          <p:cNvSpPr/>
          <p:nvPr/>
        </p:nvSpPr>
        <p:spPr>
          <a:xfrm>
            <a:off x="2488015" y="2382750"/>
            <a:ext cx="9413019" cy="4302852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>
                  <a:alpha val="40000"/>
                </a:srgbClr>
              </a:gs>
              <a:gs pos="100000">
                <a:srgbClr val="273641">
                  <a:alpha val="55000"/>
                </a:srgbClr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numCol="1" rtlCol="0" anchor="t"/>
          <a:lstStyle/>
          <a:p>
            <a:r>
              <a:rPr lang="hu-HU" sz="28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Gyógy- és fűszernövények </a:t>
            </a:r>
            <a:r>
              <a:rPr lang="hu-HU" sz="28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felsőoktatási szakképzés </a:t>
            </a:r>
          </a:p>
          <a:p>
            <a:endParaRPr lang="hu-HU" sz="2800" dirty="0">
              <a:solidFill>
                <a:schemeClr val="bg1"/>
              </a:solidFill>
            </a:endParaRPr>
          </a:p>
          <a:p>
            <a:r>
              <a:rPr lang="hu-HU" sz="2800" dirty="0" smtClean="0">
                <a:solidFill>
                  <a:schemeClr val="bg1"/>
                </a:solidFill>
              </a:rPr>
              <a:t>A képzettség birtokosa jártas </a:t>
            </a:r>
            <a:r>
              <a:rPr lang="hu-HU" sz="2800" dirty="0">
                <a:solidFill>
                  <a:schemeClr val="bg1"/>
                </a:solidFill>
              </a:rPr>
              <a:t>a feldolgozás módjaiban, a minőségi követelmények előírásaiban és a forgalmazás rendjében. Ismeri a gyógy- és fűszernövények felhasználásának lehetőségeit, formáit, rendelkezik </a:t>
            </a:r>
            <a:r>
              <a:rPr lang="hu-HU" sz="2800" dirty="0" smtClean="0">
                <a:solidFill>
                  <a:schemeClr val="bg1"/>
                </a:solidFill>
              </a:rPr>
              <a:t>gyógynövény- </a:t>
            </a:r>
            <a:r>
              <a:rPr lang="hu-HU" sz="2800" dirty="0">
                <a:solidFill>
                  <a:schemeClr val="bg1"/>
                </a:solidFill>
              </a:rPr>
              <a:t>és drogismerettel. Képes a kis- és középüzemekben korszerű irányítói és vezetői tevékenységre.</a:t>
            </a:r>
          </a:p>
          <a:p>
            <a:endParaRPr lang="hu-HU" sz="2800" dirty="0">
              <a:solidFill>
                <a:schemeClr val="bg1"/>
              </a:solidFill>
            </a:endParaRPr>
          </a:p>
        </p:txBody>
      </p:sp>
      <p:sp>
        <p:nvSpPr>
          <p:cNvPr id="19" name="Romboid 18">
            <a:extLst>
              <a:ext uri="{FF2B5EF4-FFF2-40B4-BE49-F238E27FC236}">
                <a16:creationId xmlns:a16="http://schemas.microsoft.com/office/drawing/2014/main" xmlns="" id="{9B1BF153-DD20-AD4B-A4B5-0460681C9BE9}"/>
              </a:ext>
            </a:extLst>
          </p:cNvPr>
          <p:cNvSpPr/>
          <p:nvPr/>
        </p:nvSpPr>
        <p:spPr>
          <a:xfrm>
            <a:off x="-344343" y="1397076"/>
            <a:ext cx="7739861" cy="844387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/>
              </a:gs>
              <a:gs pos="100000">
                <a:srgbClr val="273641"/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A </a:t>
            </a:r>
            <a:r>
              <a:rPr lang="hu-HU" sz="28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GEORGIKON </a:t>
            </a:r>
            <a:r>
              <a:rPr lang="hu-HU" sz="28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CAMPUS KÉPZÉSEI</a:t>
            </a:r>
            <a:endParaRPr lang="hu-HU" sz="28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xmlns="" id="{17E3B8B6-0299-0B43-9B97-50972D9F6E74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100000"/>
          </a:blip>
          <a:stretch>
            <a:fillRect/>
          </a:stretch>
        </p:blipFill>
        <p:spPr>
          <a:xfrm>
            <a:off x="179920" y="6199518"/>
            <a:ext cx="2128175" cy="535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7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2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xmlns="" id="{8E36F1E2-2340-D64C-83A3-AA75B8AADF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95000"/>
                  <a:lumOff val="5000"/>
                  <a:tint val="66000"/>
                  <a:satMod val="160000"/>
                </a:schemeClr>
              </a:gs>
              <a:gs pos="50000">
                <a:schemeClr val="tx1">
                  <a:lumMod val="95000"/>
                  <a:lumOff val="5000"/>
                  <a:tint val="44500"/>
                  <a:satMod val="160000"/>
                </a:schemeClr>
              </a:gs>
              <a:gs pos="100000">
                <a:schemeClr val="tx1">
                  <a:lumMod val="95000"/>
                  <a:lumOff val="5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Romboid 6">
            <a:extLst>
              <a:ext uri="{FF2B5EF4-FFF2-40B4-BE49-F238E27FC236}">
                <a16:creationId xmlns:a16="http://schemas.microsoft.com/office/drawing/2014/main" xmlns="" id="{81E8DF7A-DD2E-D841-A7A7-D3326D3013D4}"/>
              </a:ext>
            </a:extLst>
          </p:cNvPr>
          <p:cNvSpPr/>
          <p:nvPr/>
        </p:nvSpPr>
        <p:spPr>
          <a:xfrm>
            <a:off x="6516914" y="1804312"/>
            <a:ext cx="5478598" cy="4930835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/>
              </a:gs>
              <a:gs pos="100000">
                <a:srgbClr val="273641"/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pic>
        <p:nvPicPr>
          <p:cNvPr id="24" name="Kép 23">
            <a:extLst>
              <a:ext uri="{FF2B5EF4-FFF2-40B4-BE49-F238E27FC236}">
                <a16:creationId xmlns:a16="http://schemas.microsoft.com/office/drawing/2014/main" xmlns="" id="{D8923DDC-020D-434D-9C94-72B67B72E5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-2" y="-2758"/>
            <a:ext cx="12187103" cy="6860757"/>
          </a:xfrm>
          <a:prstGeom prst="rect">
            <a:avLst/>
          </a:prstGeom>
        </p:spPr>
      </p:pic>
      <p:sp>
        <p:nvSpPr>
          <p:cNvPr id="15" name="Lekerekített téglalap 14">
            <a:extLst>
              <a:ext uri="{FF2B5EF4-FFF2-40B4-BE49-F238E27FC236}">
                <a16:creationId xmlns:a16="http://schemas.microsoft.com/office/drawing/2014/main" xmlns="" id="{E1DF99AA-7CEF-2941-AF80-41C1C4E141EB}"/>
              </a:ext>
            </a:extLst>
          </p:cNvPr>
          <p:cNvSpPr/>
          <p:nvPr/>
        </p:nvSpPr>
        <p:spPr>
          <a:xfrm>
            <a:off x="1014990" y="122770"/>
            <a:ext cx="9659834" cy="1046904"/>
          </a:xfrm>
          <a:prstGeom prst="roundRect">
            <a:avLst>
              <a:gd name="adj" fmla="val 31021"/>
            </a:avLst>
          </a:prstGeom>
          <a:gradFill>
            <a:gsLst>
              <a:gs pos="0">
                <a:srgbClr val="20607F"/>
              </a:gs>
              <a:gs pos="100000">
                <a:srgbClr val="164353"/>
              </a:gs>
            </a:gsLst>
            <a:path path="circle">
              <a:fillToRect l="50000" t="50000" r="50000" b="50000"/>
            </a:path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xmlns="" id="{70C5616E-202E-6246-BB77-B8D317B58748}"/>
              </a:ext>
            </a:extLst>
          </p:cNvPr>
          <p:cNvSpPr txBox="1"/>
          <p:nvPr/>
        </p:nvSpPr>
        <p:spPr>
          <a:xfrm>
            <a:off x="1992197" y="202977"/>
            <a:ext cx="8202705" cy="83099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hu-HU" sz="4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hu-HU" sz="4800" b="1" dirty="0">
                <a:solidFill>
                  <a:srgbClr val="93DCDA"/>
                </a:solidFill>
                <a:latin typeface="Calibri" panose="020F0502020204030204" pitchFamily="34" charset="0"/>
                <a:ea typeface="GungsuhChe" panose="02030609000101010101" pitchFamily="49" charset="-127"/>
                <a:cs typeface="Calibri" panose="020F0502020204030204" pitchFamily="34" charset="0"/>
              </a:rPr>
              <a:t>SZIE</a:t>
            </a:r>
            <a:r>
              <a:rPr lang="hu-HU" sz="4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képzési területei</a:t>
            </a:r>
          </a:p>
        </p:txBody>
      </p:sp>
      <p:sp>
        <p:nvSpPr>
          <p:cNvPr id="12" name="Romboid 11">
            <a:extLst>
              <a:ext uri="{FF2B5EF4-FFF2-40B4-BE49-F238E27FC236}">
                <a16:creationId xmlns:a16="http://schemas.microsoft.com/office/drawing/2014/main" xmlns="" id="{4C1C8118-B36B-C64E-9C9E-1C21A70B5F7E}"/>
              </a:ext>
            </a:extLst>
          </p:cNvPr>
          <p:cNvSpPr/>
          <p:nvPr/>
        </p:nvSpPr>
        <p:spPr>
          <a:xfrm>
            <a:off x="2488015" y="2382750"/>
            <a:ext cx="9413019" cy="4302852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>
                  <a:alpha val="40000"/>
                </a:srgbClr>
              </a:gs>
              <a:gs pos="100000">
                <a:srgbClr val="273641">
                  <a:alpha val="55000"/>
                </a:srgbClr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numCol="1" rtlCol="0" anchor="t"/>
          <a:lstStyle/>
          <a:p>
            <a:r>
              <a:rPr lang="hu-HU" sz="28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Gyógy- és fűszernövények </a:t>
            </a:r>
            <a:r>
              <a:rPr lang="hu-HU" sz="28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felsőoktatási szakképzés</a:t>
            </a:r>
          </a:p>
          <a:p>
            <a:endParaRPr lang="hu-HU" sz="2800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r>
              <a:rPr lang="hu-HU" sz="2800" dirty="0">
                <a:solidFill>
                  <a:schemeClr val="bg1"/>
                </a:solidFill>
              </a:rPr>
              <a:t> </a:t>
            </a:r>
            <a:r>
              <a:rPr lang="hu-HU" sz="2800" b="1" dirty="0">
                <a:solidFill>
                  <a:schemeClr val="bg1"/>
                </a:solidFill>
              </a:rPr>
              <a:t>A képzés sajátosságai</a:t>
            </a:r>
            <a:r>
              <a:rPr lang="hu-HU" sz="2800" b="1" dirty="0" smtClean="0">
                <a:solidFill>
                  <a:schemeClr val="bg1"/>
                </a:solidFill>
              </a:rPr>
              <a:t>: </a:t>
            </a:r>
            <a:r>
              <a:rPr lang="hu-HU" sz="2800" dirty="0" smtClean="0">
                <a:solidFill>
                  <a:schemeClr val="bg1"/>
                </a:solidFill>
              </a:rPr>
              <a:t>A </a:t>
            </a:r>
            <a:r>
              <a:rPr lang="hu-HU" sz="2800" dirty="0">
                <a:solidFill>
                  <a:schemeClr val="bg1"/>
                </a:solidFill>
              </a:rPr>
              <a:t>képzés nappali és levelező tagozaton folyik, </a:t>
            </a:r>
            <a:r>
              <a:rPr lang="hu-HU" sz="2800" dirty="0" smtClean="0">
                <a:solidFill>
                  <a:schemeClr val="bg1"/>
                </a:solidFill>
              </a:rPr>
              <a:t>gyakorlat </a:t>
            </a:r>
            <a:r>
              <a:rPr lang="hu-HU" sz="2800" dirty="0">
                <a:solidFill>
                  <a:schemeClr val="bg1"/>
                </a:solidFill>
              </a:rPr>
              <a:t>orientált </a:t>
            </a:r>
            <a:r>
              <a:rPr lang="hu-HU" sz="2800" dirty="0" smtClean="0">
                <a:solidFill>
                  <a:schemeClr val="bg1"/>
                </a:solidFill>
              </a:rPr>
              <a:t>képzés (60-70 </a:t>
            </a:r>
            <a:r>
              <a:rPr lang="hu-HU" sz="2800" dirty="0">
                <a:solidFill>
                  <a:schemeClr val="bg1"/>
                </a:solidFill>
              </a:rPr>
              <a:t>százalék). </a:t>
            </a:r>
          </a:p>
          <a:p>
            <a:r>
              <a:rPr lang="hu-HU" sz="2800" dirty="0">
                <a:solidFill>
                  <a:schemeClr val="bg1"/>
                </a:solidFill>
              </a:rPr>
              <a:t>A képzés első 3 félévében a tantervben meghatározott ismeretanyag elsajátíttatása történik, a 4. félévben üzemi gyakorlaton vesznek részt a hallgatók</a:t>
            </a:r>
            <a:r>
              <a:rPr lang="hu-HU" sz="2800" dirty="0" smtClean="0">
                <a:solidFill>
                  <a:schemeClr val="bg1"/>
                </a:solidFill>
              </a:rPr>
              <a:t>.</a:t>
            </a:r>
            <a:endParaRPr lang="hu-HU" sz="2800" dirty="0">
              <a:solidFill>
                <a:schemeClr val="bg1"/>
              </a:solidFill>
            </a:endParaRPr>
          </a:p>
        </p:txBody>
      </p:sp>
      <p:sp>
        <p:nvSpPr>
          <p:cNvPr id="19" name="Romboid 18">
            <a:extLst>
              <a:ext uri="{FF2B5EF4-FFF2-40B4-BE49-F238E27FC236}">
                <a16:creationId xmlns:a16="http://schemas.microsoft.com/office/drawing/2014/main" xmlns="" id="{9B1BF153-DD20-AD4B-A4B5-0460681C9BE9}"/>
              </a:ext>
            </a:extLst>
          </p:cNvPr>
          <p:cNvSpPr/>
          <p:nvPr/>
        </p:nvSpPr>
        <p:spPr>
          <a:xfrm>
            <a:off x="-344343" y="1397076"/>
            <a:ext cx="7739861" cy="844387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/>
              </a:gs>
              <a:gs pos="100000">
                <a:srgbClr val="273641"/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A </a:t>
            </a:r>
            <a:r>
              <a:rPr lang="hu-HU" sz="28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GEORGIKON </a:t>
            </a:r>
            <a:r>
              <a:rPr lang="hu-HU" sz="28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CAMPUS KÉPZÉSEI</a:t>
            </a:r>
            <a:endParaRPr lang="hu-HU" sz="28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xmlns="" id="{17E3B8B6-0299-0B43-9B97-50972D9F6E74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100000"/>
          </a:blip>
          <a:stretch>
            <a:fillRect/>
          </a:stretch>
        </p:blipFill>
        <p:spPr>
          <a:xfrm>
            <a:off x="179920" y="6199518"/>
            <a:ext cx="2128175" cy="535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287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2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xmlns="" id="{8E36F1E2-2340-D64C-83A3-AA75B8AADF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95000"/>
                  <a:lumOff val="5000"/>
                  <a:tint val="66000"/>
                  <a:satMod val="160000"/>
                </a:schemeClr>
              </a:gs>
              <a:gs pos="50000">
                <a:schemeClr val="tx1">
                  <a:lumMod val="95000"/>
                  <a:lumOff val="5000"/>
                  <a:tint val="44500"/>
                  <a:satMod val="160000"/>
                </a:schemeClr>
              </a:gs>
              <a:gs pos="100000">
                <a:schemeClr val="tx1">
                  <a:lumMod val="95000"/>
                  <a:lumOff val="5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Romboid 6">
            <a:extLst>
              <a:ext uri="{FF2B5EF4-FFF2-40B4-BE49-F238E27FC236}">
                <a16:creationId xmlns:a16="http://schemas.microsoft.com/office/drawing/2014/main" xmlns="" id="{81E8DF7A-DD2E-D841-A7A7-D3326D3013D4}"/>
              </a:ext>
            </a:extLst>
          </p:cNvPr>
          <p:cNvSpPr/>
          <p:nvPr/>
        </p:nvSpPr>
        <p:spPr>
          <a:xfrm>
            <a:off x="6516914" y="1804312"/>
            <a:ext cx="5478598" cy="4930835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/>
              </a:gs>
              <a:gs pos="100000">
                <a:srgbClr val="273641"/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pic>
        <p:nvPicPr>
          <p:cNvPr id="24" name="Kép 23">
            <a:extLst>
              <a:ext uri="{FF2B5EF4-FFF2-40B4-BE49-F238E27FC236}">
                <a16:creationId xmlns:a16="http://schemas.microsoft.com/office/drawing/2014/main" xmlns="" id="{D8923DDC-020D-434D-9C94-72B67B72E5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-2" y="-2758"/>
            <a:ext cx="12187103" cy="6860757"/>
          </a:xfrm>
          <a:prstGeom prst="rect">
            <a:avLst/>
          </a:prstGeom>
        </p:spPr>
      </p:pic>
      <p:sp>
        <p:nvSpPr>
          <p:cNvPr id="15" name="Lekerekített téglalap 14">
            <a:extLst>
              <a:ext uri="{FF2B5EF4-FFF2-40B4-BE49-F238E27FC236}">
                <a16:creationId xmlns:a16="http://schemas.microsoft.com/office/drawing/2014/main" xmlns="" id="{E1DF99AA-7CEF-2941-AF80-41C1C4E141EB}"/>
              </a:ext>
            </a:extLst>
          </p:cNvPr>
          <p:cNvSpPr/>
          <p:nvPr/>
        </p:nvSpPr>
        <p:spPr>
          <a:xfrm>
            <a:off x="1014990" y="122770"/>
            <a:ext cx="9659834" cy="1046904"/>
          </a:xfrm>
          <a:prstGeom prst="roundRect">
            <a:avLst>
              <a:gd name="adj" fmla="val 31021"/>
            </a:avLst>
          </a:prstGeom>
          <a:gradFill>
            <a:gsLst>
              <a:gs pos="0">
                <a:srgbClr val="20607F"/>
              </a:gs>
              <a:gs pos="100000">
                <a:srgbClr val="164353"/>
              </a:gs>
            </a:gsLst>
            <a:path path="circle">
              <a:fillToRect l="50000" t="50000" r="50000" b="50000"/>
            </a:path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xmlns="" id="{70C5616E-202E-6246-BB77-B8D317B58748}"/>
              </a:ext>
            </a:extLst>
          </p:cNvPr>
          <p:cNvSpPr txBox="1"/>
          <p:nvPr/>
        </p:nvSpPr>
        <p:spPr>
          <a:xfrm>
            <a:off x="1992197" y="202977"/>
            <a:ext cx="8202705" cy="83099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hu-HU" sz="4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hu-HU" sz="4800" b="1" dirty="0">
                <a:solidFill>
                  <a:srgbClr val="93DCDA"/>
                </a:solidFill>
                <a:latin typeface="Calibri" panose="020F0502020204030204" pitchFamily="34" charset="0"/>
                <a:ea typeface="GungsuhChe" panose="02030609000101010101" pitchFamily="49" charset="-127"/>
                <a:cs typeface="Calibri" panose="020F0502020204030204" pitchFamily="34" charset="0"/>
              </a:rPr>
              <a:t>SZIE</a:t>
            </a:r>
            <a:r>
              <a:rPr lang="hu-HU" sz="4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képzési területei</a:t>
            </a:r>
          </a:p>
        </p:txBody>
      </p:sp>
      <p:sp>
        <p:nvSpPr>
          <p:cNvPr id="12" name="Romboid 11">
            <a:extLst>
              <a:ext uri="{FF2B5EF4-FFF2-40B4-BE49-F238E27FC236}">
                <a16:creationId xmlns:a16="http://schemas.microsoft.com/office/drawing/2014/main" xmlns="" id="{4C1C8118-B36B-C64E-9C9E-1C21A70B5F7E}"/>
              </a:ext>
            </a:extLst>
          </p:cNvPr>
          <p:cNvSpPr/>
          <p:nvPr/>
        </p:nvSpPr>
        <p:spPr>
          <a:xfrm>
            <a:off x="2488015" y="2382750"/>
            <a:ext cx="9413019" cy="4302852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>
                  <a:alpha val="40000"/>
                </a:srgbClr>
              </a:gs>
              <a:gs pos="100000">
                <a:srgbClr val="273641">
                  <a:alpha val="55000"/>
                </a:srgbClr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numCol="1" rtlCol="0" anchor="t"/>
          <a:lstStyle/>
          <a:p>
            <a:r>
              <a:rPr lang="hu-HU" sz="28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Gyógy- és fűszernövények </a:t>
            </a:r>
            <a:r>
              <a:rPr lang="hu-HU" sz="28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felsőoktatási szakképzés</a:t>
            </a:r>
          </a:p>
          <a:p>
            <a:endParaRPr lang="hu-HU" sz="2800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r>
              <a:rPr lang="hu-HU" sz="2800" dirty="0" smtClean="0">
                <a:solidFill>
                  <a:schemeClr val="bg1"/>
                </a:solidFill>
              </a:rPr>
              <a:t>Az </a:t>
            </a:r>
            <a:r>
              <a:rPr lang="hu-HU" sz="2800" dirty="0">
                <a:solidFill>
                  <a:schemeClr val="bg1"/>
                </a:solidFill>
              </a:rPr>
              <a:t>összefüggő szakmai gyakorlat időtartama teljes idejű képzésben: egy </a:t>
            </a:r>
            <a:r>
              <a:rPr lang="hu-HU" sz="2800" dirty="0" smtClean="0">
                <a:solidFill>
                  <a:schemeClr val="bg1"/>
                </a:solidFill>
              </a:rPr>
              <a:t>félév (560 óra), </a:t>
            </a:r>
            <a:r>
              <a:rPr lang="hu-HU" sz="2800" dirty="0">
                <a:solidFill>
                  <a:schemeClr val="bg1"/>
                </a:solidFill>
              </a:rPr>
              <a:t>amely </a:t>
            </a:r>
            <a:r>
              <a:rPr lang="hu-HU" sz="2800" dirty="0" smtClean="0">
                <a:solidFill>
                  <a:schemeClr val="bg1"/>
                </a:solidFill>
              </a:rPr>
              <a:t>megosztható</a:t>
            </a:r>
            <a:r>
              <a:rPr lang="hu-HU" sz="2800" dirty="0">
                <a:solidFill>
                  <a:schemeClr val="bg1"/>
                </a:solidFill>
              </a:rPr>
              <a:t>, de legalább öthetes összefüggő szakmai gyakorlatot kell külső szakmai gyakorlóhelyen teljesíteni. Részidős képzésben a szakmai gyakorlat hat hét (ebből összefüggő három hét), legalább 240 óra.</a:t>
            </a:r>
          </a:p>
          <a:p>
            <a:endParaRPr lang="hu-HU" sz="2800" dirty="0" smtClean="0">
              <a:solidFill>
                <a:schemeClr val="bg1"/>
              </a:solidFill>
            </a:endParaRPr>
          </a:p>
          <a:p>
            <a:endParaRPr lang="hu-HU" sz="2800" dirty="0">
              <a:solidFill>
                <a:schemeClr val="bg1"/>
              </a:solidFill>
            </a:endParaRPr>
          </a:p>
        </p:txBody>
      </p:sp>
      <p:sp>
        <p:nvSpPr>
          <p:cNvPr id="19" name="Romboid 18">
            <a:extLst>
              <a:ext uri="{FF2B5EF4-FFF2-40B4-BE49-F238E27FC236}">
                <a16:creationId xmlns:a16="http://schemas.microsoft.com/office/drawing/2014/main" xmlns="" id="{9B1BF153-DD20-AD4B-A4B5-0460681C9BE9}"/>
              </a:ext>
            </a:extLst>
          </p:cNvPr>
          <p:cNvSpPr/>
          <p:nvPr/>
        </p:nvSpPr>
        <p:spPr>
          <a:xfrm>
            <a:off x="-344343" y="1397076"/>
            <a:ext cx="7739861" cy="844387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/>
              </a:gs>
              <a:gs pos="100000">
                <a:srgbClr val="273641"/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A </a:t>
            </a:r>
            <a:r>
              <a:rPr lang="hu-HU" sz="28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GEORGIKON </a:t>
            </a:r>
            <a:r>
              <a:rPr lang="hu-HU" sz="28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CAMPUS KÉPZÉSEI</a:t>
            </a:r>
            <a:endParaRPr lang="hu-HU" sz="28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xmlns="" id="{17E3B8B6-0299-0B43-9B97-50972D9F6E74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100000"/>
          </a:blip>
          <a:stretch>
            <a:fillRect/>
          </a:stretch>
        </p:blipFill>
        <p:spPr>
          <a:xfrm>
            <a:off x="179920" y="6199518"/>
            <a:ext cx="2128175" cy="535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049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2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xmlns="" id="{8E36F1E2-2340-D64C-83A3-AA75B8AADF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95000"/>
                  <a:lumOff val="5000"/>
                  <a:tint val="66000"/>
                  <a:satMod val="160000"/>
                </a:schemeClr>
              </a:gs>
              <a:gs pos="50000">
                <a:schemeClr val="tx1">
                  <a:lumMod val="95000"/>
                  <a:lumOff val="5000"/>
                  <a:tint val="44500"/>
                  <a:satMod val="160000"/>
                </a:schemeClr>
              </a:gs>
              <a:gs pos="100000">
                <a:schemeClr val="tx1">
                  <a:lumMod val="95000"/>
                  <a:lumOff val="5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Romboid 6">
            <a:extLst>
              <a:ext uri="{FF2B5EF4-FFF2-40B4-BE49-F238E27FC236}">
                <a16:creationId xmlns:a16="http://schemas.microsoft.com/office/drawing/2014/main" xmlns="" id="{81E8DF7A-DD2E-D841-A7A7-D3326D3013D4}"/>
              </a:ext>
            </a:extLst>
          </p:cNvPr>
          <p:cNvSpPr/>
          <p:nvPr/>
        </p:nvSpPr>
        <p:spPr>
          <a:xfrm>
            <a:off x="6516914" y="1804312"/>
            <a:ext cx="5478598" cy="4930835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/>
              </a:gs>
              <a:gs pos="100000">
                <a:srgbClr val="273641"/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pic>
        <p:nvPicPr>
          <p:cNvPr id="24" name="Kép 23">
            <a:extLst>
              <a:ext uri="{FF2B5EF4-FFF2-40B4-BE49-F238E27FC236}">
                <a16:creationId xmlns:a16="http://schemas.microsoft.com/office/drawing/2014/main" xmlns="" id="{D8923DDC-020D-434D-9C94-72B67B72E5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-2" y="-2758"/>
            <a:ext cx="12187103" cy="6860757"/>
          </a:xfrm>
          <a:prstGeom prst="rect">
            <a:avLst/>
          </a:prstGeom>
        </p:spPr>
      </p:pic>
      <p:sp>
        <p:nvSpPr>
          <p:cNvPr id="15" name="Lekerekített téglalap 14">
            <a:extLst>
              <a:ext uri="{FF2B5EF4-FFF2-40B4-BE49-F238E27FC236}">
                <a16:creationId xmlns:a16="http://schemas.microsoft.com/office/drawing/2014/main" xmlns="" id="{E1DF99AA-7CEF-2941-AF80-41C1C4E141EB}"/>
              </a:ext>
            </a:extLst>
          </p:cNvPr>
          <p:cNvSpPr/>
          <p:nvPr/>
        </p:nvSpPr>
        <p:spPr>
          <a:xfrm>
            <a:off x="1014990" y="122770"/>
            <a:ext cx="9659834" cy="1046904"/>
          </a:xfrm>
          <a:prstGeom prst="roundRect">
            <a:avLst>
              <a:gd name="adj" fmla="val 31021"/>
            </a:avLst>
          </a:prstGeom>
          <a:gradFill>
            <a:gsLst>
              <a:gs pos="0">
                <a:srgbClr val="20607F"/>
              </a:gs>
              <a:gs pos="100000">
                <a:srgbClr val="164353"/>
              </a:gs>
            </a:gsLst>
            <a:path path="circle">
              <a:fillToRect l="50000" t="50000" r="50000" b="50000"/>
            </a:path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xmlns="" id="{70C5616E-202E-6246-BB77-B8D317B58748}"/>
              </a:ext>
            </a:extLst>
          </p:cNvPr>
          <p:cNvSpPr txBox="1"/>
          <p:nvPr/>
        </p:nvSpPr>
        <p:spPr>
          <a:xfrm>
            <a:off x="1992197" y="202977"/>
            <a:ext cx="8202705" cy="83099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hu-HU" sz="4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hu-HU" sz="4800" b="1" dirty="0">
                <a:solidFill>
                  <a:srgbClr val="93DCDA"/>
                </a:solidFill>
                <a:latin typeface="Calibri" panose="020F0502020204030204" pitchFamily="34" charset="0"/>
                <a:ea typeface="GungsuhChe" panose="02030609000101010101" pitchFamily="49" charset="-127"/>
                <a:cs typeface="Calibri" panose="020F0502020204030204" pitchFamily="34" charset="0"/>
              </a:rPr>
              <a:t>SZIE</a:t>
            </a:r>
            <a:r>
              <a:rPr lang="hu-HU" sz="4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képzési területei</a:t>
            </a:r>
          </a:p>
        </p:txBody>
      </p:sp>
      <p:sp>
        <p:nvSpPr>
          <p:cNvPr id="12" name="Romboid 11">
            <a:extLst>
              <a:ext uri="{FF2B5EF4-FFF2-40B4-BE49-F238E27FC236}">
                <a16:creationId xmlns:a16="http://schemas.microsoft.com/office/drawing/2014/main" xmlns="" id="{4C1C8118-B36B-C64E-9C9E-1C21A70B5F7E}"/>
              </a:ext>
            </a:extLst>
          </p:cNvPr>
          <p:cNvSpPr/>
          <p:nvPr/>
        </p:nvSpPr>
        <p:spPr>
          <a:xfrm>
            <a:off x="2488015" y="2382750"/>
            <a:ext cx="9413019" cy="4302852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>
                  <a:alpha val="40000"/>
                </a:srgbClr>
              </a:gs>
              <a:gs pos="100000">
                <a:srgbClr val="273641">
                  <a:alpha val="55000"/>
                </a:srgbClr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numCol="1" rtlCol="0" anchor="t"/>
          <a:lstStyle/>
          <a:p>
            <a:r>
              <a:rPr lang="hu-HU" sz="28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Gyógy- és fűszernövények </a:t>
            </a:r>
            <a:r>
              <a:rPr lang="hu-HU" sz="28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felsőoktatási szakképzés</a:t>
            </a:r>
          </a:p>
          <a:p>
            <a:endParaRPr lang="hu-HU" sz="2800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r>
              <a:rPr lang="hu-HU" sz="2800" dirty="0">
                <a:solidFill>
                  <a:schemeClr val="bg1"/>
                </a:solidFill>
              </a:rPr>
              <a:t>Az összefüggő szakmai gyakorlat az ágazat területén tevékenykedő cégnél, vállalkozásnál, egyesületnél, alapítványnál és egyéb gazdálkodó szervezetnél teljesíthető. </a:t>
            </a:r>
            <a:endParaRPr lang="hu-HU" sz="2800" dirty="0" smtClean="0">
              <a:solidFill>
                <a:schemeClr val="bg1"/>
              </a:solidFill>
            </a:endParaRPr>
          </a:p>
          <a:p>
            <a:endParaRPr lang="hu-HU" sz="2800" dirty="0">
              <a:solidFill>
                <a:schemeClr val="bg1"/>
              </a:solidFill>
            </a:endParaRPr>
          </a:p>
        </p:txBody>
      </p:sp>
      <p:sp>
        <p:nvSpPr>
          <p:cNvPr id="19" name="Romboid 18">
            <a:extLst>
              <a:ext uri="{FF2B5EF4-FFF2-40B4-BE49-F238E27FC236}">
                <a16:creationId xmlns:a16="http://schemas.microsoft.com/office/drawing/2014/main" xmlns="" id="{9B1BF153-DD20-AD4B-A4B5-0460681C9BE9}"/>
              </a:ext>
            </a:extLst>
          </p:cNvPr>
          <p:cNvSpPr/>
          <p:nvPr/>
        </p:nvSpPr>
        <p:spPr>
          <a:xfrm>
            <a:off x="-344343" y="1397076"/>
            <a:ext cx="7739861" cy="844387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/>
              </a:gs>
              <a:gs pos="100000">
                <a:srgbClr val="273641"/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A </a:t>
            </a:r>
            <a:r>
              <a:rPr lang="hu-HU" sz="28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GEORGIKON </a:t>
            </a:r>
            <a:r>
              <a:rPr lang="hu-HU" sz="28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CAMPUS KÉPZÉSEI</a:t>
            </a:r>
            <a:endParaRPr lang="hu-HU" sz="28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xmlns="" id="{17E3B8B6-0299-0B43-9B97-50972D9F6E74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100000"/>
          </a:blip>
          <a:stretch>
            <a:fillRect/>
          </a:stretch>
        </p:blipFill>
        <p:spPr>
          <a:xfrm>
            <a:off x="179920" y="6199518"/>
            <a:ext cx="2128175" cy="535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379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2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xmlns="" id="{8E36F1E2-2340-D64C-83A3-AA75B8AADF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95000"/>
                  <a:lumOff val="5000"/>
                  <a:tint val="66000"/>
                  <a:satMod val="160000"/>
                </a:schemeClr>
              </a:gs>
              <a:gs pos="50000">
                <a:schemeClr val="tx1">
                  <a:lumMod val="95000"/>
                  <a:lumOff val="5000"/>
                  <a:tint val="44500"/>
                  <a:satMod val="160000"/>
                </a:schemeClr>
              </a:gs>
              <a:gs pos="100000">
                <a:schemeClr val="tx1">
                  <a:lumMod val="95000"/>
                  <a:lumOff val="5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Romboid 6">
            <a:extLst>
              <a:ext uri="{FF2B5EF4-FFF2-40B4-BE49-F238E27FC236}">
                <a16:creationId xmlns:a16="http://schemas.microsoft.com/office/drawing/2014/main" xmlns="" id="{81E8DF7A-DD2E-D841-A7A7-D3326D3013D4}"/>
              </a:ext>
            </a:extLst>
          </p:cNvPr>
          <p:cNvSpPr/>
          <p:nvPr/>
        </p:nvSpPr>
        <p:spPr>
          <a:xfrm>
            <a:off x="6516914" y="1804312"/>
            <a:ext cx="5478598" cy="4930835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/>
              </a:gs>
              <a:gs pos="100000">
                <a:srgbClr val="273641"/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pic>
        <p:nvPicPr>
          <p:cNvPr id="24" name="Kép 23">
            <a:extLst>
              <a:ext uri="{FF2B5EF4-FFF2-40B4-BE49-F238E27FC236}">
                <a16:creationId xmlns:a16="http://schemas.microsoft.com/office/drawing/2014/main" xmlns="" id="{D8923DDC-020D-434D-9C94-72B67B72E5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-2" y="-2758"/>
            <a:ext cx="12187103" cy="6860757"/>
          </a:xfrm>
          <a:prstGeom prst="rect">
            <a:avLst/>
          </a:prstGeom>
        </p:spPr>
      </p:pic>
      <p:sp>
        <p:nvSpPr>
          <p:cNvPr id="15" name="Lekerekített téglalap 14">
            <a:extLst>
              <a:ext uri="{FF2B5EF4-FFF2-40B4-BE49-F238E27FC236}">
                <a16:creationId xmlns:a16="http://schemas.microsoft.com/office/drawing/2014/main" xmlns="" id="{E1DF99AA-7CEF-2941-AF80-41C1C4E141EB}"/>
              </a:ext>
            </a:extLst>
          </p:cNvPr>
          <p:cNvSpPr/>
          <p:nvPr/>
        </p:nvSpPr>
        <p:spPr>
          <a:xfrm>
            <a:off x="1014990" y="122770"/>
            <a:ext cx="9659834" cy="1046904"/>
          </a:xfrm>
          <a:prstGeom prst="roundRect">
            <a:avLst>
              <a:gd name="adj" fmla="val 31021"/>
            </a:avLst>
          </a:prstGeom>
          <a:gradFill>
            <a:gsLst>
              <a:gs pos="0">
                <a:srgbClr val="20607F"/>
              </a:gs>
              <a:gs pos="100000">
                <a:srgbClr val="164353"/>
              </a:gs>
            </a:gsLst>
            <a:path path="circle">
              <a:fillToRect l="50000" t="50000" r="50000" b="50000"/>
            </a:path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xmlns="" id="{70C5616E-202E-6246-BB77-B8D317B58748}"/>
              </a:ext>
            </a:extLst>
          </p:cNvPr>
          <p:cNvSpPr txBox="1"/>
          <p:nvPr/>
        </p:nvSpPr>
        <p:spPr>
          <a:xfrm>
            <a:off x="1992197" y="202977"/>
            <a:ext cx="8202705" cy="83099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hu-HU" sz="4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hu-HU" sz="4800" b="1" dirty="0">
                <a:solidFill>
                  <a:srgbClr val="93DCDA"/>
                </a:solidFill>
                <a:latin typeface="Calibri" panose="020F0502020204030204" pitchFamily="34" charset="0"/>
                <a:ea typeface="GungsuhChe" panose="02030609000101010101" pitchFamily="49" charset="-127"/>
                <a:cs typeface="Calibri" panose="020F0502020204030204" pitchFamily="34" charset="0"/>
              </a:rPr>
              <a:t>SZIE</a:t>
            </a:r>
            <a:r>
              <a:rPr lang="hu-HU" sz="4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képzési területei</a:t>
            </a:r>
          </a:p>
        </p:txBody>
      </p:sp>
      <p:sp>
        <p:nvSpPr>
          <p:cNvPr id="12" name="Romboid 11">
            <a:extLst>
              <a:ext uri="{FF2B5EF4-FFF2-40B4-BE49-F238E27FC236}">
                <a16:creationId xmlns:a16="http://schemas.microsoft.com/office/drawing/2014/main" xmlns="" id="{4C1C8118-B36B-C64E-9C9E-1C21A70B5F7E}"/>
              </a:ext>
            </a:extLst>
          </p:cNvPr>
          <p:cNvSpPr/>
          <p:nvPr/>
        </p:nvSpPr>
        <p:spPr>
          <a:xfrm>
            <a:off x="2488015" y="2382750"/>
            <a:ext cx="9413019" cy="4302852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>
                  <a:alpha val="40000"/>
                </a:srgbClr>
              </a:gs>
              <a:gs pos="100000">
                <a:srgbClr val="273641">
                  <a:alpha val="55000"/>
                </a:srgbClr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numCol="1" rtlCol="0" anchor="t"/>
          <a:lstStyle/>
          <a:p>
            <a:r>
              <a:rPr lang="hu-HU" sz="28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Gyógy- és fűszernövények </a:t>
            </a:r>
            <a:r>
              <a:rPr lang="hu-HU" sz="28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felsőoktatási szakképzés</a:t>
            </a:r>
          </a:p>
          <a:p>
            <a:endParaRPr lang="hu-HU" sz="2800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r>
              <a:rPr lang="hu-HU" sz="2800" dirty="0" smtClean="0">
                <a:solidFill>
                  <a:schemeClr val="bg1"/>
                </a:solidFill>
              </a:rPr>
              <a:t>A gyakorlati képzéshez szakmai </a:t>
            </a:r>
            <a:r>
              <a:rPr lang="hu-HU" sz="2800" dirty="0">
                <a:solidFill>
                  <a:schemeClr val="bg1"/>
                </a:solidFill>
              </a:rPr>
              <a:t>gyakorlóhelyek szándéknyilatkozatával rendelkezünk</a:t>
            </a:r>
            <a:r>
              <a:rPr lang="hu-HU" sz="2800" dirty="0" smtClean="0">
                <a:solidFill>
                  <a:schemeClr val="bg1"/>
                </a:solidFill>
              </a:rPr>
              <a:t>:</a:t>
            </a:r>
            <a:endParaRPr lang="hu-HU" sz="2800" dirty="0">
              <a:solidFill>
                <a:schemeClr val="bg1"/>
              </a:solidFill>
            </a:endParaRPr>
          </a:p>
          <a:p>
            <a:r>
              <a:rPr lang="hu-HU" sz="1600" dirty="0">
                <a:solidFill>
                  <a:schemeClr val="bg1"/>
                </a:solidFill>
              </a:rPr>
              <a:t>„SF” Alapítvány, Zánka</a:t>
            </a:r>
          </a:p>
          <a:p>
            <a:r>
              <a:rPr lang="hu-HU" sz="1600" dirty="0">
                <a:solidFill>
                  <a:schemeClr val="bg1"/>
                </a:solidFill>
              </a:rPr>
              <a:t>Bátor Zsuzsa e</a:t>
            </a:r>
            <a:r>
              <a:rPr lang="hu-HU" sz="1600" dirty="0" smtClean="0">
                <a:solidFill>
                  <a:schemeClr val="bg1"/>
                </a:solidFill>
              </a:rPr>
              <a:t>. v</a:t>
            </a:r>
            <a:r>
              <a:rPr lang="hu-HU" sz="1600" dirty="0">
                <a:solidFill>
                  <a:schemeClr val="bg1"/>
                </a:solidFill>
              </a:rPr>
              <a:t>., Várpalota</a:t>
            </a:r>
          </a:p>
          <a:p>
            <a:r>
              <a:rPr lang="hu-HU" sz="1600" dirty="0">
                <a:solidFill>
                  <a:schemeClr val="bg1"/>
                </a:solidFill>
              </a:rPr>
              <a:t>Magyar Mezőgazdasági Múzeum és Könyvtár Georgikon Majortörténeti Kiállítóhely, Keszthely</a:t>
            </a:r>
          </a:p>
          <a:p>
            <a:r>
              <a:rPr lang="hu-HU" sz="1600" dirty="0">
                <a:solidFill>
                  <a:schemeClr val="bg1"/>
                </a:solidFill>
              </a:rPr>
              <a:t>Ürmös Alapítvány, Pannonhalma</a:t>
            </a:r>
          </a:p>
          <a:p>
            <a:r>
              <a:rPr lang="hu-HU" sz="1600" dirty="0" err="1">
                <a:solidFill>
                  <a:schemeClr val="bg1"/>
                </a:solidFill>
              </a:rPr>
              <a:t>BelleClaire</a:t>
            </a:r>
            <a:r>
              <a:rPr lang="hu-HU" sz="1600" dirty="0">
                <a:solidFill>
                  <a:schemeClr val="bg1"/>
                </a:solidFill>
              </a:rPr>
              <a:t> Levendula, Simontornya</a:t>
            </a:r>
          </a:p>
          <a:p>
            <a:r>
              <a:rPr lang="hu-HU" sz="1600" dirty="0">
                <a:solidFill>
                  <a:schemeClr val="bg1"/>
                </a:solidFill>
              </a:rPr>
              <a:t>Pannonhalmi Főapátság, Pannonhalma</a:t>
            </a:r>
          </a:p>
          <a:p>
            <a:r>
              <a:rPr lang="hu-HU" sz="1600" dirty="0">
                <a:solidFill>
                  <a:schemeClr val="bg1"/>
                </a:solidFill>
              </a:rPr>
              <a:t>Sudárné Boros Erzsébet Ilona </a:t>
            </a:r>
            <a:r>
              <a:rPr lang="hu-HU" sz="1600" dirty="0" err="1">
                <a:solidFill>
                  <a:schemeClr val="bg1"/>
                </a:solidFill>
              </a:rPr>
              <a:t>cs</a:t>
            </a:r>
            <a:r>
              <a:rPr lang="hu-HU" sz="1600" dirty="0" smtClean="0">
                <a:solidFill>
                  <a:schemeClr val="bg1"/>
                </a:solidFill>
              </a:rPr>
              <a:t>. g</a:t>
            </a:r>
            <a:r>
              <a:rPr lang="hu-HU" sz="1600" dirty="0">
                <a:solidFill>
                  <a:schemeClr val="bg1"/>
                </a:solidFill>
              </a:rPr>
              <a:t>., Győrújfalu</a:t>
            </a:r>
          </a:p>
          <a:p>
            <a:endParaRPr lang="hu-HU" sz="2800" dirty="0" smtClean="0">
              <a:solidFill>
                <a:schemeClr val="bg1"/>
              </a:solidFill>
            </a:endParaRPr>
          </a:p>
          <a:p>
            <a:endParaRPr lang="hu-HU" sz="2800" dirty="0">
              <a:solidFill>
                <a:schemeClr val="bg1"/>
              </a:solidFill>
            </a:endParaRPr>
          </a:p>
        </p:txBody>
      </p:sp>
      <p:sp>
        <p:nvSpPr>
          <p:cNvPr id="19" name="Romboid 18">
            <a:extLst>
              <a:ext uri="{FF2B5EF4-FFF2-40B4-BE49-F238E27FC236}">
                <a16:creationId xmlns:a16="http://schemas.microsoft.com/office/drawing/2014/main" xmlns="" id="{9B1BF153-DD20-AD4B-A4B5-0460681C9BE9}"/>
              </a:ext>
            </a:extLst>
          </p:cNvPr>
          <p:cNvSpPr/>
          <p:nvPr/>
        </p:nvSpPr>
        <p:spPr>
          <a:xfrm>
            <a:off x="-344343" y="1397076"/>
            <a:ext cx="7739861" cy="844387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/>
              </a:gs>
              <a:gs pos="100000">
                <a:srgbClr val="273641"/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A </a:t>
            </a:r>
            <a:r>
              <a:rPr lang="hu-HU" sz="28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GEORGIKON </a:t>
            </a:r>
            <a:r>
              <a:rPr lang="hu-HU" sz="28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CAMPUS KÉPZÉSEI</a:t>
            </a:r>
            <a:endParaRPr lang="hu-HU" sz="28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xmlns="" id="{17E3B8B6-0299-0B43-9B97-50972D9F6E74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100000"/>
          </a:blip>
          <a:stretch>
            <a:fillRect/>
          </a:stretch>
        </p:blipFill>
        <p:spPr>
          <a:xfrm>
            <a:off x="179920" y="6199518"/>
            <a:ext cx="2128175" cy="535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448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2" grpId="0" animBg="1"/>
      <p:bldP spid="19" grpId="0" animBg="1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8327</TotalTime>
  <Words>318</Words>
  <Application>Microsoft Office PowerPoint</Application>
  <PresentationFormat>Szélesvásznú</PresentationFormat>
  <Paragraphs>38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GungsuhChe</vt:lpstr>
      <vt:lpstr>Office-téma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adam0922@sulid.hu</dc:creator>
  <cp:lastModifiedBy>Delta</cp:lastModifiedBy>
  <cp:revision>193</cp:revision>
  <dcterms:created xsi:type="dcterms:W3CDTF">2020-10-14T08:13:59Z</dcterms:created>
  <dcterms:modified xsi:type="dcterms:W3CDTF">2020-11-17T10:11:16Z</dcterms:modified>
</cp:coreProperties>
</file>