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259" r:id="rId3"/>
    <p:sldId id="274" r:id="rId4"/>
    <p:sldId id="284" r:id="rId5"/>
    <p:sldId id="288" r:id="rId6"/>
    <p:sldId id="289" r:id="rId7"/>
    <p:sldId id="290" r:id="rId8"/>
    <p:sldId id="285" r:id="rId9"/>
    <p:sldId id="298" r:id="rId10"/>
    <p:sldId id="291" r:id="rId11"/>
    <p:sldId id="293" r:id="rId12"/>
    <p:sldId id="292" r:id="rId13"/>
    <p:sldId id="260" r:id="rId14"/>
    <p:sldId id="295" r:id="rId15"/>
    <p:sldId id="296" r:id="rId16"/>
    <p:sldId id="297" r:id="rId17"/>
    <p:sldId id="294" r:id="rId18"/>
    <p:sldId id="269" r:id="rId1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128" d="100"/>
          <a:sy n="128" d="100"/>
        </p:scale>
        <p:origin x="99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EF7667-E5D1-4F98-9336-AC6716BA7229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4B68042-A0AC-48A2-961F-73E91750F5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9912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églalap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399FE-7FB0-4C98-9069-78653A094E92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2A35B-5529-4436-95BD-57922EEDF3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8E4E5-73F6-4A77-A46E-30FDDD903496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F29DB-1884-49C8-A5D8-0DCD7C829A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églalap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67923-EEA4-4216-A483-DB74DAE7CB55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37F98-4525-43BB-8A8B-1BD4699E99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009C2-17E4-418C-AC19-128EE38DB73A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C30D-9316-42A4-8662-3092A170F9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églalap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F5A18-C827-4960-96DD-87D3DE423398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5F2AA-BCDA-4FB5-911C-D71712AC72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C32AC-BF9A-4136-B9B5-CF663A4E52BA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0E2E0-EEA3-4B80-AFB6-25D89A78CB9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22D45-AC24-473C-BF4B-B3EB8B61E088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3FAA9-75F1-4A98-A4BF-84EA88D884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B412F-06DD-4B34-B766-B5596CAE6F1F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9252F-235A-4A63-9957-BCFFFAFFB8F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4904B-9AD1-4B41-A863-E48400E712ED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75790-44AA-4F21-87B8-173B6B64BFA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églalap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052AD-EF9B-4BB7-A655-2C1801028072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8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EBED8-E4BC-4416-8177-D40356C099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églalap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BE796-F2BF-4A44-BF40-376124BDC9B7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8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2841B-89D9-4465-9ED7-4A080808AE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églalap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02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6FFB71B-35BD-4D61-8118-D930F8225650}" type="datetimeFigureOut">
              <a:rPr lang="hu-HU"/>
              <a:pPr>
                <a:defRPr/>
              </a:pPr>
              <a:t>2022.11.17.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A9A2442-B978-49EA-9804-02FDE8CFC28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37" r:id="rId2"/>
    <p:sldLayoutId id="2147483844" r:id="rId3"/>
    <p:sldLayoutId id="2147483838" r:id="rId4"/>
    <p:sldLayoutId id="2147483839" r:id="rId5"/>
    <p:sldLayoutId id="2147483840" r:id="rId6"/>
    <p:sldLayoutId id="2147483841" r:id="rId7"/>
    <p:sldLayoutId id="2147483845" r:id="rId8"/>
    <p:sldLayoutId id="2147483846" r:id="rId9"/>
    <p:sldLayoutId id="2147483842" r:id="rId10"/>
    <p:sldLayoutId id="21474838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11" Type="http://schemas.openxmlformats.org/officeDocument/2006/relationships/image" Target="../media/image51.jpeg"/><Relationship Id="rId5" Type="http://schemas.openxmlformats.org/officeDocument/2006/relationships/image" Target="../media/image46.png"/><Relationship Id="rId10" Type="http://schemas.openxmlformats.org/officeDocument/2006/relationships/image" Target="../media/image3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339752" y="206114"/>
            <a:ext cx="4968552" cy="10081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600" dirty="0" smtClean="0"/>
              <a:t>Festetics Tasziló (II.) Emlékülés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2022. november 18.</a:t>
            </a:r>
            <a:endParaRPr lang="hu-HU" sz="2800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51148" y="1767991"/>
            <a:ext cx="8136904" cy="1752600"/>
          </a:xfrm>
        </p:spPr>
        <p:txBody>
          <a:bodyPr rtlCol="0">
            <a:normAutofit fontScale="400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9000" b="1" i="1" dirty="0" smtClean="0">
                <a:solidFill>
                  <a:srgbClr val="FFFF00"/>
                </a:solidFill>
              </a:rPr>
              <a:t>Lótenyésztés és </a:t>
            </a:r>
            <a:r>
              <a:rPr lang="hu-HU" sz="9000" b="1" i="1" dirty="0" err="1" smtClean="0">
                <a:solidFill>
                  <a:srgbClr val="FFFF00"/>
                </a:solidFill>
              </a:rPr>
              <a:t>lovasokatás</a:t>
            </a:r>
            <a:r>
              <a:rPr lang="hu-HU" sz="9000" b="1" i="1" dirty="0" smtClean="0">
                <a:solidFill>
                  <a:srgbClr val="FFFF00"/>
                </a:solidFill>
              </a:rPr>
              <a:t> a MATE Georgikon Campuson</a:t>
            </a:r>
            <a:endParaRPr lang="hu-HU" sz="9000" b="1" dirty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hu-HU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hu-HU" sz="3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5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Dr. Bartos Ádám Sándor</a:t>
            </a:r>
            <a:endParaRPr lang="hu-HU" sz="5600" dirty="0"/>
          </a:p>
        </p:txBody>
      </p:sp>
      <p:sp>
        <p:nvSpPr>
          <p:cNvPr id="5" name="AutoShape 2" descr="Magyar Agrár- és Élettudományi Egyetem (MATE) logók | Magyar Agrár- és  Élettudományi Egyetem"/>
          <p:cNvSpPr>
            <a:spLocks noChangeAspect="1" noChangeArrowheads="1"/>
          </p:cNvSpPr>
          <p:nvPr/>
        </p:nvSpPr>
        <p:spPr bwMode="auto">
          <a:xfrm>
            <a:off x="351148" y="532308"/>
            <a:ext cx="764468" cy="7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4" descr="Magyar Agrár- és Élettudományi Egyetem (MATE) logók | Magyar Agrár- és  Élettudományi Egye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6" descr="Magyar Agrár- és Élettudományi Egyetem (MATE) logók | Magyar Agrár- és  Élettudományi Egye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8" descr="Magyar Agrár- és Élettudományi Egyetem (MATE) logók | Magyar Agrár- és  Élettudományi Egye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2551055" cy="155010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191063"/>
            <a:ext cx="1357358" cy="135735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732"/>
            <a:ext cx="4644008" cy="304626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811732"/>
            <a:ext cx="5580112" cy="3046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072" y="154008"/>
            <a:ext cx="8229600" cy="1252728"/>
          </a:xfrm>
        </p:spPr>
        <p:txBody>
          <a:bodyPr>
            <a:normAutofit/>
          </a:bodyPr>
          <a:lstStyle/>
          <a:p>
            <a:r>
              <a:rPr 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Lovasoktatás a Georgikonon</a:t>
            </a:r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533" y="1542006"/>
            <a:ext cx="5688632" cy="4625975"/>
          </a:xfrm>
        </p:spPr>
        <p:txBody>
          <a:bodyPr/>
          <a:lstStyle/>
          <a:p>
            <a:pPr marL="342900" lvl="0" indent="-342900" algn="just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korábbi ménesmester képzés késői utódaként 2008-ban indult el a </a:t>
            </a:r>
            <a:r>
              <a:rPr lang="hu-H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Ménesgazda képzés</a:t>
            </a:r>
          </a:p>
          <a:p>
            <a:pPr marL="342900" lvl="0" indent="-342900" algn="just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keszthelyi képzés kiemelt sajátossága a fogathajtás gyakorlati oktatása</a:t>
            </a:r>
          </a:p>
          <a:p>
            <a:pPr marL="342900" lvl="0" indent="-342900" algn="just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képzéssel párhuzamosan komoly tananyag fejlesztés kezdődött</a:t>
            </a:r>
          </a:p>
          <a:p>
            <a:pPr marL="342900" lvl="0" indent="-342900" algn="just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Ménesgazda szak az alapítása óta minden évben nappali és levelező formában is indul</a:t>
            </a:r>
          </a:p>
          <a:p>
            <a:pPr marL="342900" lvl="0" indent="-342900" algn="just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már végzett több, mint 130 </a:t>
            </a:r>
            <a:r>
              <a:rPr lang="hu-HU" sz="1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ménegazda</a:t>
            </a:r>
            <a:r>
              <a:rPr lang="hu-H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nagy részt a lovas ágazatban tudott elhelyezkedni, sokan pedig folytatják tanulmányaikat. </a:t>
            </a:r>
            <a:r>
              <a:rPr lang="hu-H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Such Nikoletta </a:t>
            </a:r>
            <a:r>
              <a:rPr lang="hu-H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és </a:t>
            </a:r>
            <a:r>
              <a:rPr lang="hu-H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Koltay</a:t>
            </a:r>
            <a:r>
              <a:rPr lang="hu-H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Ilona</a:t>
            </a:r>
            <a:r>
              <a:rPr lang="hu-H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PhD fokozatot szereztek.</a:t>
            </a:r>
          </a:p>
          <a:p>
            <a:pPr marL="342900" lvl="0" indent="-342900" algn="just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Sok éven keresztül a képzés keretein belül hallgatóinknak lehetőség volt a </a:t>
            </a:r>
            <a:r>
              <a:rPr lang="hu-H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Lovastúra-vezetői képesítés</a:t>
            </a:r>
            <a:r>
              <a:rPr lang="hu-H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megszerzésére is</a:t>
            </a:r>
          </a:p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None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0" lvl="0" indent="0" eaLnBrk="1" hangingPunct="1">
              <a:spcBef>
                <a:spcPct val="50000"/>
              </a:spcBef>
              <a:buClr>
                <a:srgbClr val="FFCC00"/>
              </a:buClr>
              <a:buSzTx/>
              <a:buFontTx/>
              <a:buChar char="•"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119062" indent="0">
              <a:buClr>
                <a:srgbClr val="FFFF00"/>
              </a:buClr>
              <a:buNone/>
            </a:pP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65" y="1628800"/>
            <a:ext cx="3271406" cy="490711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8738"/>
            <a:ext cx="2016224" cy="143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072" y="154008"/>
            <a:ext cx="8229600" cy="1252728"/>
          </a:xfrm>
        </p:spPr>
        <p:txBody>
          <a:bodyPr>
            <a:normAutofit/>
          </a:bodyPr>
          <a:lstStyle/>
          <a:p>
            <a:r>
              <a:rPr 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Lovasoktatás a Georgikonon</a:t>
            </a:r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496" y="1530350"/>
            <a:ext cx="5688632" cy="4625975"/>
          </a:xfrm>
        </p:spPr>
        <p:txBody>
          <a:bodyPr/>
          <a:lstStyle/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None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0" lvl="0" indent="0" eaLnBrk="1" hangingPunct="1">
              <a:spcBef>
                <a:spcPct val="50000"/>
              </a:spcBef>
              <a:buClr>
                <a:srgbClr val="FFCC00"/>
              </a:buClr>
              <a:buSzTx/>
              <a:buFontTx/>
              <a:buChar char="•"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119062" indent="0">
              <a:buClr>
                <a:srgbClr val="FFFF00"/>
              </a:buClr>
              <a:buNone/>
            </a:pP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70" y="1499635"/>
            <a:ext cx="6545606" cy="536621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0"/>
            <a:ext cx="1935296" cy="144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10013"/>
            <a:ext cx="8229600" cy="1252728"/>
          </a:xfrm>
        </p:spPr>
        <p:txBody>
          <a:bodyPr>
            <a:normAutofit/>
          </a:bodyPr>
          <a:lstStyle/>
          <a:p>
            <a:r>
              <a:rPr 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Lovasoktatás a Georgikonon</a:t>
            </a:r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54016"/>
            <a:ext cx="9108504" cy="4625975"/>
          </a:xfrm>
        </p:spPr>
        <p:txBody>
          <a:bodyPr/>
          <a:lstStyle/>
          <a:p>
            <a:pPr marL="342900" lvl="0" indent="-342900" algn="just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Terveink szerint, 2023 februárjától új lovas képzés indul a Georgikonon</a:t>
            </a:r>
            <a:endParaRPr lang="hu-HU" sz="21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342900" lvl="0" indent="-342900" algn="just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három féléves </a:t>
            </a:r>
            <a:r>
              <a:rPr lang="hu-HU" sz="2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Hivatásos Lótenyésztő Szakmérnök és Szakember Képzés </a:t>
            </a: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legfőbb célja bepillantást engedni a korszerű lótenyésztés, tartás és takarmányozás sajátosságaiba neves hazai lovas szakemberek közreműködésével</a:t>
            </a:r>
          </a:p>
          <a:p>
            <a:pPr marL="342900" lvl="0" indent="-342900" algn="just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Komoly hangsúlyt helyezünk a gyakorlati ismeretek elsajátítására</a:t>
            </a:r>
          </a:p>
          <a:p>
            <a:pPr marL="342900" lvl="0" indent="-342900" algn="just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hallgatók megismerkedhetnek az őssejt terápia és a balneológia lovak gyógykezelésében történő 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alkalmazásával is.</a:t>
            </a:r>
          </a:p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None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0" lvl="0" indent="0" eaLnBrk="1" hangingPunct="1">
              <a:spcBef>
                <a:spcPct val="50000"/>
              </a:spcBef>
              <a:buClr>
                <a:srgbClr val="FFCC00"/>
              </a:buClr>
              <a:buSzTx/>
              <a:buFontTx/>
              <a:buChar char="•"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119062" indent="0">
              <a:buClr>
                <a:srgbClr val="FFFF00"/>
              </a:buClr>
              <a:buNone/>
            </a:pP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Keszthely | Megszületett az első csik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9445"/>
            <a:ext cx="1405304" cy="140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653136"/>
            <a:ext cx="2939928" cy="21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44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Lovas témájú kutatások</a:t>
            </a:r>
            <a:endParaRPr lang="hu-HU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21963" y="7238232"/>
            <a:ext cx="5023344" cy="3608553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hu-H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hu-H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392" y="41912"/>
            <a:ext cx="2011854" cy="134123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51520" y="151656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Lótakarmányozással kapcsolatos kutatások:</a:t>
            </a:r>
          </a:p>
          <a:p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3" y="1916832"/>
            <a:ext cx="4202710" cy="136815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5" y="3351407"/>
            <a:ext cx="4204588" cy="115212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935417"/>
            <a:ext cx="4320479" cy="1804162"/>
          </a:xfrm>
          <a:prstGeom prst="rect">
            <a:avLst/>
          </a:prstGeom>
        </p:spPr>
      </p:pic>
      <p:pic>
        <p:nvPicPr>
          <p:cNvPr id="10" name="Picture 4" descr="https://encrypted-tbn0.gstatic.com/images?q=tbn:ANd9GcTgSNsIpEkoiseR_1yULGYKThe7u1pUzKy2Xii90NTdAeOuzNWG_9gDUakBNmI7Bq66CvnvX43m&amp;usqp=C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11446"/>
            <a:ext cx="1890809" cy="19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toCavallo EMÉSZTÉS gyógynövény-keverékek lovakna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99" y="3918591"/>
            <a:ext cx="1991267" cy="196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281025"/>
            <a:ext cx="2376200" cy="145718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-26884" y="4542361"/>
            <a:ext cx="50481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chemeClr val="bg1"/>
                </a:solidFill>
              </a:rPr>
              <a:t>A két kísérlet eredményeinek felhasználásával létrehozott fermentált gyógynövény alapú </a:t>
            </a:r>
            <a:r>
              <a:rPr lang="hu-HU" sz="1400" dirty="0" err="1" smtClean="0">
                <a:solidFill>
                  <a:schemeClr val="bg1"/>
                </a:solidFill>
              </a:rPr>
              <a:t>takarmánykiegészítő</a:t>
            </a:r>
            <a:r>
              <a:rPr lang="hu-HU" sz="1400" dirty="0" smtClean="0">
                <a:solidFill>
                  <a:schemeClr val="bg1"/>
                </a:solidFill>
              </a:rPr>
              <a:t> vizsgálata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44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Lovas témájú kutatások</a:t>
            </a:r>
            <a:endParaRPr lang="hu-HU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21963" y="7238232"/>
            <a:ext cx="5023344" cy="3608553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hu-H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hu-H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392" y="41912"/>
            <a:ext cx="2011854" cy="134123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51520" y="1628775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Lovasturizmussal</a:t>
            </a:r>
            <a:r>
              <a:rPr lang="hu-H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kapcsolatos kutatások:</a:t>
            </a:r>
          </a:p>
          <a:p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70618"/>
            <a:ext cx="4329646" cy="225258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247150" y="4437112"/>
            <a:ext cx="8775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További kutatási területek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lópaták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pigmentációja és a szaru minősége közötti kapcsolat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pataszaru minőségét és növekedését javító </a:t>
            </a:r>
            <a:r>
              <a:rPr lang="hu-H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takarmánykiegészítő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Cheval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Santé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Kovács Fanni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vizsgálata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Hazai lófajták testméreteinek elemzése (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 Bene Szabolcs Albin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myostatin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fehérje működését szabályozó MSTN gén vizsgálatával kapcsolatos  kutatások angol telivér versenylovaknál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Az őssejt terápia alkalmazásának lehetősége a lovak gyógyászatában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56" y="1793509"/>
            <a:ext cx="3621090" cy="280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3956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44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Lovas témájú kutatások</a:t>
            </a:r>
            <a:endParaRPr lang="hu-HU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21963" y="7238232"/>
            <a:ext cx="5023344" cy="3608553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hu-H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hu-H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1520" y="1628775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 hévízi iszap és gyógyvíz alkalmazásnak lehetőségei a lovak gyógyászatában</a:t>
            </a:r>
          </a:p>
          <a:p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4392488" cy="2128049"/>
          </a:xfrm>
          <a:prstGeom prst="rect">
            <a:avLst/>
          </a:prstGeom>
        </p:spPr>
      </p:pic>
      <p:pic>
        <p:nvPicPr>
          <p:cNvPr id="12" name="Kép 11" descr="E:\TDK\IMAG2098.jpg"/>
          <p:cNvPicPr/>
          <p:nvPr/>
        </p:nvPicPr>
        <p:blipFill rotWithShape="1">
          <a:blip r:embed="rId3" cstate="print">
            <a:extLst/>
          </a:blip>
          <a:srcRect l="11391"/>
          <a:stretch/>
        </p:blipFill>
        <p:spPr bwMode="auto">
          <a:xfrm>
            <a:off x="4788024" y="2242135"/>
            <a:ext cx="2520280" cy="19467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Kép 13" descr="E:\TDK\IMAG2099.jpg"/>
          <p:cNvPicPr/>
          <p:nvPr/>
        </p:nvPicPr>
        <p:blipFill rotWithShape="1">
          <a:blip r:embed="rId4" cstate="print">
            <a:extLst/>
          </a:blip>
          <a:srcRect l="7976" r="3337"/>
          <a:stretch/>
        </p:blipFill>
        <p:spPr bwMode="auto">
          <a:xfrm>
            <a:off x="7259656" y="2236087"/>
            <a:ext cx="1907704" cy="19446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Szövegdoboz 7"/>
          <p:cNvSpPr txBox="1"/>
          <p:nvPr/>
        </p:nvSpPr>
        <p:spPr>
          <a:xfrm>
            <a:off x="179512" y="4997553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FFFF"/>
                </a:solidFill>
                <a:latin typeface="Garamond" pitchFamily="18" charset="0"/>
                <a:cs typeface="+mn-cs"/>
              </a:rPr>
              <a:t>21 publikáció, cikk és </a:t>
            </a:r>
            <a:r>
              <a:rPr lang="hu-HU" dirty="0" err="1" smtClean="0">
                <a:solidFill>
                  <a:srgbClr val="FFFFFF"/>
                </a:solidFill>
                <a:latin typeface="Garamond" pitchFamily="18" charset="0"/>
                <a:cs typeface="+mn-cs"/>
              </a:rPr>
              <a:t>konferencianyag</a:t>
            </a:r>
            <a:endParaRPr lang="hu-HU" dirty="0" smtClean="0">
              <a:solidFill>
                <a:srgbClr val="FFFFFF"/>
              </a:solidFill>
              <a:latin typeface="Garamond" pitchFamily="18" charset="0"/>
              <a:cs typeface="+mn-cs"/>
            </a:endParaRPr>
          </a:p>
          <a:p>
            <a:pPr marL="285750" lvl="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FFFF"/>
                </a:solidFill>
                <a:latin typeface="Garamond" pitchFamily="18" charset="0"/>
                <a:cs typeface="+mn-cs"/>
              </a:rPr>
              <a:t>Részvétel Magyar</a:t>
            </a:r>
            <a:r>
              <a:rPr lang="hu-HU" dirty="0">
                <a:solidFill>
                  <a:srgbClr val="FFFFFF"/>
                </a:solidFill>
                <a:latin typeface="Garamond" pitchFamily="18" charset="0"/>
                <a:cs typeface="+mn-cs"/>
              </a:rPr>
              <a:t>, Szlovén, Német, Olasz </a:t>
            </a:r>
            <a:r>
              <a:rPr lang="hu-HU" dirty="0" smtClean="0">
                <a:solidFill>
                  <a:srgbClr val="FFFFFF"/>
                </a:solidFill>
                <a:latin typeface="Garamond" pitchFamily="18" charset="0"/>
                <a:cs typeface="+mn-cs"/>
              </a:rPr>
              <a:t>konferenciákon</a:t>
            </a:r>
          </a:p>
          <a:p>
            <a:pPr marL="285750" lvl="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FFFF"/>
                </a:solidFill>
                <a:latin typeface="Garamond" pitchFamily="18" charset="0"/>
                <a:cs typeface="+mn-cs"/>
              </a:rPr>
              <a:t>TDK</a:t>
            </a:r>
            <a:r>
              <a:rPr lang="hu-HU" dirty="0">
                <a:solidFill>
                  <a:srgbClr val="FFFFFF"/>
                </a:solidFill>
                <a:latin typeface="Garamond" pitchFamily="18" charset="0"/>
                <a:cs typeface="+mn-cs"/>
              </a:rPr>
              <a:t>, OTDK </a:t>
            </a:r>
            <a:r>
              <a:rPr lang="hu-HU" dirty="0" smtClean="0">
                <a:solidFill>
                  <a:srgbClr val="FFFFFF"/>
                </a:solidFill>
                <a:latin typeface="Garamond" pitchFamily="18" charset="0"/>
                <a:cs typeface="+mn-cs"/>
              </a:rPr>
              <a:t>és szakdolgozatok </a:t>
            </a:r>
          </a:p>
          <a:p>
            <a:pPr marL="285750" lvl="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FFFF00"/>
                </a:solidFill>
                <a:latin typeface="Garamond" pitchFamily="18" charset="0"/>
                <a:cs typeface="+mn-cs"/>
              </a:rPr>
              <a:t>Koltay</a:t>
            </a:r>
            <a:r>
              <a:rPr lang="hu-HU" dirty="0" smtClean="0">
                <a:solidFill>
                  <a:srgbClr val="FFFF00"/>
                </a:solidFill>
                <a:latin typeface="Garamond" pitchFamily="18" charset="0"/>
                <a:cs typeface="+mn-cs"/>
              </a:rPr>
              <a:t> Ilona Anna </a:t>
            </a:r>
            <a:r>
              <a:rPr lang="hu-HU" dirty="0" smtClean="0">
                <a:solidFill>
                  <a:srgbClr val="FFFFFF"/>
                </a:solidFill>
                <a:latin typeface="Garamond" pitchFamily="18" charset="0"/>
                <a:cs typeface="+mn-cs"/>
              </a:rPr>
              <a:t>országos TDK </a:t>
            </a:r>
            <a:r>
              <a:rPr lang="hu-HU" dirty="0">
                <a:solidFill>
                  <a:srgbClr val="FFFFFF"/>
                </a:solidFill>
                <a:latin typeface="Garamond" pitchFamily="18" charset="0"/>
                <a:cs typeface="+mn-cs"/>
              </a:rPr>
              <a:t>II. hely </a:t>
            </a:r>
            <a:endParaRPr lang="hu-HU" dirty="0" smtClean="0">
              <a:solidFill>
                <a:srgbClr val="FFFFFF"/>
              </a:solidFill>
              <a:latin typeface="Garamond" pitchFamily="18" charset="0"/>
              <a:cs typeface="+mn-cs"/>
            </a:endParaRPr>
          </a:p>
          <a:p>
            <a:pPr marL="285750" lvl="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FFFF00"/>
                </a:solidFill>
                <a:latin typeface="Garamond" pitchFamily="18" charset="0"/>
                <a:cs typeface="+mn-cs"/>
              </a:rPr>
              <a:t>Novinszky</a:t>
            </a:r>
            <a:r>
              <a:rPr lang="hu-HU" dirty="0" smtClean="0">
                <a:solidFill>
                  <a:srgbClr val="FFFF00"/>
                </a:solidFill>
                <a:latin typeface="Garamond" pitchFamily="18" charset="0"/>
                <a:cs typeface="+mn-cs"/>
              </a:rPr>
              <a:t> Petra </a:t>
            </a:r>
            <a:r>
              <a:rPr lang="hu-HU" dirty="0" smtClean="0">
                <a:solidFill>
                  <a:srgbClr val="FFFFFF"/>
                </a:solidFill>
                <a:latin typeface="Garamond" pitchFamily="18" charset="0"/>
                <a:cs typeface="+mn-cs"/>
              </a:rPr>
              <a:t>MTA </a:t>
            </a:r>
            <a:r>
              <a:rPr lang="hu-HU" dirty="0">
                <a:solidFill>
                  <a:srgbClr val="FFFFFF"/>
                </a:solidFill>
                <a:latin typeface="Garamond" pitchFamily="18" charset="0"/>
                <a:cs typeface="+mn-cs"/>
              </a:rPr>
              <a:t>által szervezett Ifjúsági Innovációs verseny külön dicséret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08699" y="429780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Lótakarmányozással és a hévízi iszap és gyógyvízzel kapcsolatos kutatásokról megjelent publikációk, közlemények:</a:t>
            </a:r>
            <a:endParaRPr lang="hu-H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42075"/>
            <a:ext cx="1872208" cy="13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5167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100676"/>
            <a:ext cx="1768538" cy="2470552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72158"/>
            <a:ext cx="6915924" cy="125272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3200" dirty="0" err="1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Horse</a:t>
            </a:r>
            <a:r>
              <a:rPr lang="hu-HU" altLang="hu-HU" sz="32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3200" dirty="0" err="1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Based</a:t>
            </a:r>
            <a:r>
              <a:rPr lang="hu-HU" altLang="hu-HU" sz="32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3200" dirty="0" err="1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Tourism</a:t>
            </a:r>
            <a:r>
              <a:rPr lang="hu-HU" altLang="hu-HU" sz="32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(HBT) </a:t>
            </a:r>
            <a:endParaRPr lang="hu-HU" sz="3200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21963" y="7238232"/>
            <a:ext cx="5023344" cy="3608553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hu-H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hu-H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7639" y="1516261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00"/>
              </a:buClr>
            </a:pP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partneres </a:t>
            </a:r>
            <a:r>
              <a:rPr lang="hu-HU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Magyar-Szlovén</a:t>
            </a:r>
            <a:r>
              <a:rPr lang="hu-H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Interreg</a:t>
            </a:r>
            <a:r>
              <a:rPr lang="hu-H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pályázat </a:t>
            </a: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53" y="31237"/>
            <a:ext cx="1881370" cy="138057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1659" y="1867435"/>
            <a:ext cx="6126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rgbClr val="00B0F0"/>
                </a:solidFill>
              </a:rPr>
              <a:t>Pályázat legfőbb eredményei: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chemeClr val="bg1"/>
                </a:solidFill>
              </a:rPr>
              <a:t>12 tematikus fogatos túraútvonal tervezése (ebből négy Keszthely térségében)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chemeClr val="bg1"/>
                </a:solidFill>
              </a:rPr>
              <a:t>2 tananyag kidolgozása (Fogathajtás és Idegenforgalom témakörökben)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chemeClr val="bg1"/>
                </a:solidFill>
              </a:rPr>
              <a:t>Fogatlovak vásárlása és  edzésterv kidolgozása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chemeClr val="bg1"/>
                </a:solidFill>
              </a:rPr>
              <a:t>Kiadványok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chemeClr val="bg1"/>
                </a:solidFill>
              </a:rPr>
              <a:t>Kapcsolatépítés</a:t>
            </a:r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765" y="1840203"/>
            <a:ext cx="3443899" cy="193719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9" y="4077072"/>
            <a:ext cx="3183428" cy="2516762"/>
          </a:xfrm>
          <a:prstGeom prst="rect">
            <a:avLst/>
          </a:prstGeom>
        </p:spPr>
      </p:pic>
      <p:pic>
        <p:nvPicPr>
          <p:cNvPr id="17" name="Kép 16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255350" y="4110898"/>
            <a:ext cx="1767600" cy="2469600"/>
          </a:xfrm>
          <a:prstGeom prst="rect">
            <a:avLst/>
          </a:prstGeom>
          <a:solidFill>
            <a:schemeClr val="bg1"/>
          </a:solidFill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Kép 17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197002" y="4100676"/>
            <a:ext cx="1767600" cy="2470552"/>
          </a:xfrm>
          <a:prstGeom prst="rect">
            <a:avLst/>
          </a:prstGeom>
          <a:solidFill>
            <a:schemeClr val="bg1"/>
          </a:solidFill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6352" y="73957"/>
            <a:ext cx="683202" cy="629218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83" y="-3613"/>
            <a:ext cx="655052" cy="725496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2356" y="732920"/>
            <a:ext cx="631194" cy="631194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39" y="669177"/>
            <a:ext cx="643596" cy="72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878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44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Partner kapcsolatok</a:t>
            </a:r>
            <a:endParaRPr lang="hu-HU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TV Keszthely - Híreink - Díjlovasok versengtek a Georgikon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3425"/>
            <a:ext cx="1976615" cy="111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178472" y="3109405"/>
            <a:ext cx="89300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hu-HU" sz="2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Szent András Reumakórház, Hévíz</a:t>
            </a:r>
          </a:p>
          <a:p>
            <a:pPr marL="342900" lvl="0" indent="-342900"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Hévízi iszappal és </a:t>
            </a: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gyógyvízzzel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kapcsolatos kutatások</a:t>
            </a:r>
          </a:p>
          <a:p>
            <a:pPr marL="342900" lvl="0" indent="-342900"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Balneoterápiás </a:t>
            </a: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lógyógyászati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központ kialakítása</a:t>
            </a:r>
            <a:endParaRPr lang="hu-H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hu-H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artalom helye 11"/>
          <p:cNvSpPr>
            <a:spLocks noGrp="1"/>
          </p:cNvSpPr>
          <p:nvPr>
            <p:ph idx="1"/>
          </p:nvPr>
        </p:nvSpPr>
        <p:spPr>
          <a:xfrm flipH="1" flipV="1">
            <a:off x="7812360" y="1386940"/>
            <a:ext cx="576064" cy="915768"/>
          </a:xfrm>
        </p:spPr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C:\Users\Bartos Ádám\Desktop\Hévízi kifoly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634319"/>
            <a:ext cx="2782730" cy="208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 descr="seawalker health4horse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333" y="4690163"/>
            <a:ext cx="3459236" cy="199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fenékpusz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700808"/>
            <a:ext cx="3560791" cy="200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7" y="1497161"/>
            <a:ext cx="2883658" cy="62794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12406" y="2103764"/>
            <a:ext cx="54999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Helikon Kastélymúzeum, Keszthely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Horse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(HBT) </a:t>
            </a: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Szlovén-Magyar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Interreg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pályázat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Fenékpusztai Ménes rehabilitációja</a:t>
            </a:r>
            <a:endParaRPr lang="hu-H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3435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350" y="115888"/>
            <a:ext cx="648017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Köszönöm megtisztelő figyelmüket!</a:t>
            </a:r>
            <a:endParaRPr lang="hu-H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" name="Picture 5" descr="http://www.ahajokes.com/cartoon/smile_oft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883360" cy="126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11" y="1628800"/>
            <a:ext cx="4023652" cy="508393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29600" cy="125272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32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 Georgikon </a:t>
            </a:r>
            <a:r>
              <a:rPr lang="hu-HU" altLang="hu-HU" sz="3200" dirty="0" err="1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Lovasközpont</a:t>
            </a:r>
            <a:r>
              <a:rPr lang="hu-HU" altLang="hu-HU" sz="32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3200" dirty="0" err="1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kialalkulása</a:t>
            </a:r>
            <a:endParaRPr lang="hu-HU" altLang="hu-HU" sz="3200" dirty="0" smtClean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hree Horses II - Magdalena Muraszko-Kowalska - Pencil - Art in House  Auction H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15" y="44624"/>
            <a:ext cx="1787394" cy="126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7504" y="1581811"/>
            <a:ext cx="8712968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50000"/>
              </a:spcBef>
              <a:buClr>
                <a:srgbClr val="FFFF00"/>
              </a:buClr>
              <a:defRPr/>
            </a:pPr>
            <a:r>
              <a:rPr lang="hu-H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A II. világháború után a lovasoktatás és tenyésztés </a:t>
            </a:r>
            <a:r>
              <a:rPr lang="hu-H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hagyományai </a:t>
            </a:r>
            <a:r>
              <a:rPr lang="hu-H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az Egyetem </a:t>
            </a:r>
            <a:r>
              <a:rPr lang="hu-H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tangazdaságának segítségével éledtek újjá.</a:t>
            </a:r>
          </a:p>
          <a:p>
            <a:pPr lvl="0" algn="just">
              <a:spcBef>
                <a:spcPct val="50000"/>
              </a:spcBef>
              <a:buClr>
                <a:srgbClr val="FFFF00"/>
              </a:buClr>
              <a:defRPr/>
            </a:pPr>
            <a:r>
              <a:rPr lang="hu-H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Ebben </a:t>
            </a:r>
            <a:r>
              <a:rPr lang="hu-H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az időben kezdett kiépülni mai helyén, a fenyves allé melletti Újmajorban a jelenlegi </a:t>
            </a:r>
            <a:r>
              <a:rPr lang="hu-HU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lovasbázis</a:t>
            </a:r>
            <a:endParaRPr lang="hu-HU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n-cs"/>
            </a:endParaRPr>
          </a:p>
          <a:p>
            <a:pPr lvl="0" algn="just">
              <a:spcBef>
                <a:spcPct val="50000"/>
              </a:spcBef>
              <a:buClr>
                <a:srgbClr val="FFFF00"/>
              </a:buClr>
              <a:defRPr/>
            </a:pPr>
            <a:endParaRPr lang="hu-HU" sz="9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n-cs"/>
            </a:endParaRPr>
          </a:p>
          <a:p>
            <a:pPr lvl="0" algn="just">
              <a:buClr>
                <a:srgbClr val="FFFF00"/>
              </a:buClr>
              <a:defRPr/>
            </a:pPr>
            <a:r>
              <a:rPr lang="hu-H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A </a:t>
            </a:r>
            <a:r>
              <a:rPr lang="hu-H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sportló</a:t>
            </a:r>
            <a:r>
              <a:rPr lang="hu-H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tenyésztés a 70-es években kezdődött, 1974-től pedig lehetővé vált, hogy az itt született csikók életük első éveit a </a:t>
            </a:r>
            <a:r>
              <a:rPr lang="hu-H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rádiházi</a:t>
            </a:r>
            <a:r>
              <a:rPr lang="hu-H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dombok között töltsék</a:t>
            </a:r>
            <a:r>
              <a:rPr lang="hu-H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.</a:t>
            </a:r>
          </a:p>
          <a:p>
            <a:pPr lvl="0" algn="just">
              <a:buClr>
                <a:srgbClr val="FFFF00"/>
              </a:buClr>
              <a:defRPr/>
            </a:pPr>
            <a:endParaRPr lang="hu-HU" sz="9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n-cs"/>
            </a:endParaRPr>
          </a:p>
          <a:p>
            <a:pPr lvl="0" algn="just">
              <a:buClr>
                <a:srgbClr val="FFFF00"/>
              </a:buClr>
              <a:defRPr/>
            </a:pPr>
            <a:r>
              <a:rPr lang="hu-H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A keszthelyi </a:t>
            </a:r>
            <a:r>
              <a:rPr lang="hu-H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sportló</a:t>
            </a:r>
            <a:r>
              <a:rPr lang="hu-H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tenyésztésben a múlt század</a:t>
            </a:r>
            <a:r>
              <a:rPr lang="hu-HU" sz="2400" dirty="0">
                <a:solidFill>
                  <a:srgbClr val="003399"/>
                </a:solidFill>
                <a:latin typeface="Times New Roman" charset="0"/>
                <a:cs typeface="+mn-cs"/>
              </a:rPr>
              <a:t> </a:t>
            </a:r>
            <a:r>
              <a:rPr lang="hu-H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híres ménjei közül többek </a:t>
            </a:r>
            <a:r>
              <a:rPr lang="hu-H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között</a:t>
            </a:r>
            <a:r>
              <a:rPr lang="hu-HU" sz="2400" dirty="0" smtClean="0">
                <a:solidFill>
                  <a:srgbClr val="003399"/>
                </a:solidFill>
                <a:latin typeface="Times New Roman" charset="0"/>
                <a:cs typeface="+mn-cs"/>
              </a:rPr>
              <a:t> </a:t>
            </a:r>
            <a:r>
              <a:rPr lang="hu-HU" sz="2400" dirty="0">
                <a:solidFill>
                  <a:srgbClr val="FFCC00"/>
                </a:solidFill>
                <a:latin typeface="Times New Roman" charset="0"/>
                <a:cs typeface="+mn-cs"/>
              </a:rPr>
              <a:t>Pálfa Maxim, </a:t>
            </a:r>
            <a:r>
              <a:rPr lang="hu-HU" sz="2400" dirty="0" err="1">
                <a:solidFill>
                  <a:srgbClr val="FFCC00"/>
                </a:solidFill>
                <a:latin typeface="Times New Roman" charset="0"/>
                <a:cs typeface="+mn-cs"/>
              </a:rPr>
              <a:t>Ramzes</a:t>
            </a:r>
            <a:r>
              <a:rPr lang="hu-HU" sz="2400" dirty="0">
                <a:solidFill>
                  <a:srgbClr val="FFCC00"/>
                </a:solidFill>
                <a:latin typeface="Times New Roman" charset="0"/>
                <a:cs typeface="+mn-cs"/>
              </a:rPr>
              <a:t>, Bűvölő, </a:t>
            </a:r>
            <a:r>
              <a:rPr lang="hu-HU" sz="2400" dirty="0" err="1" smtClean="0">
                <a:solidFill>
                  <a:srgbClr val="FFCC00"/>
                </a:solidFill>
                <a:latin typeface="Times New Roman" charset="0"/>
                <a:cs typeface="+mn-cs"/>
              </a:rPr>
              <a:t>Aldato</a:t>
            </a:r>
            <a:r>
              <a:rPr lang="hu-HU" sz="2400" dirty="0" smtClean="0">
                <a:solidFill>
                  <a:srgbClr val="FFCC00"/>
                </a:solidFill>
                <a:latin typeface="Times New Roman" charset="0"/>
                <a:cs typeface="+mn-cs"/>
              </a:rPr>
              <a:t> </a:t>
            </a:r>
            <a:r>
              <a:rPr lang="hu-H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rPr>
              <a:t>ivadékai tették le </a:t>
            </a:r>
            <a:r>
              <a:rPr lang="hu-H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rPr>
              <a:t>névjegyüket.</a:t>
            </a:r>
            <a:endParaRPr lang="hu-H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cs typeface="+mn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819" y="155448"/>
            <a:ext cx="8229600" cy="1252728"/>
          </a:xfrm>
        </p:spPr>
        <p:txBody>
          <a:bodyPr/>
          <a:lstStyle/>
          <a:p>
            <a:pPr>
              <a:defRPr/>
            </a:pPr>
            <a:r>
              <a:rPr lang="hu-HU" altLang="hu-HU" sz="3200" dirty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 Georgikon </a:t>
            </a:r>
            <a:r>
              <a:rPr lang="hu-HU" altLang="hu-HU" sz="3200" dirty="0" err="1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Lovasközpont</a:t>
            </a:r>
            <a:r>
              <a:rPr lang="hu-HU" altLang="hu-HU" sz="3200" dirty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3200" dirty="0" err="1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kialalkulása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819" y="1535592"/>
            <a:ext cx="8916945" cy="1006475"/>
          </a:xfrm>
        </p:spPr>
        <p:txBody>
          <a:bodyPr/>
          <a:lstStyle/>
          <a:p>
            <a:pPr algn="just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tenyésztésben </a:t>
            </a: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kiemeledő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Szécsi </a:t>
            </a:r>
            <a:r>
              <a:rPr lang="hu-HU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u-HU" sz="2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yörgy 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neve és a keszthelyi tenyészet egyik legsikeresebb kancája a </a:t>
            </a: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rádiházi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családalapító </a:t>
            </a:r>
            <a:r>
              <a:rPr lang="hu-HU" sz="2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Trilla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tenyészet részét képezte a Városban található méntelep is, mely </a:t>
            </a:r>
            <a:r>
              <a:rPr lang="hu-HU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Markos László 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vezetésével 1961-ig működött, helyén ma az Egyetem épületei állnak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.</a:t>
            </a:r>
          </a:p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FontTx/>
              <a:buChar char="•"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119062" indent="0" algn="just">
              <a:buNone/>
              <a:defRPr/>
            </a:pPr>
            <a:endParaRPr lang="hu-H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2588" y="27582"/>
            <a:ext cx="1840792" cy="138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068960"/>
            <a:ext cx="5618166" cy="3741282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 flipH="1">
            <a:off x="7020272" y="3501008"/>
            <a:ext cx="1383868" cy="288032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419" y="103939"/>
            <a:ext cx="8229600" cy="1252728"/>
          </a:xfrm>
        </p:spPr>
        <p:txBody>
          <a:bodyPr/>
          <a:lstStyle/>
          <a:p>
            <a:r>
              <a:rPr lang="hu-HU" altLang="hu-HU" sz="3200" dirty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 Georgikon </a:t>
            </a:r>
            <a:r>
              <a:rPr lang="hu-HU" altLang="hu-HU" sz="3200" dirty="0" err="1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Lovasközpont</a:t>
            </a:r>
            <a:r>
              <a:rPr lang="hu-HU" altLang="hu-HU" sz="3200" dirty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3200" dirty="0" err="1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kialalkulása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08520" y="1356461"/>
            <a:ext cx="8856984" cy="4625975"/>
          </a:xfrm>
        </p:spPr>
        <p:txBody>
          <a:bodyPr/>
          <a:lstStyle/>
          <a:p>
            <a:pPr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lovasoktatás az 50-es években kezdődött és a 70-es évektől jelentősen fellendült</a:t>
            </a:r>
          </a:p>
          <a:p>
            <a:pPr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</a:t>
            </a:r>
            <a:r>
              <a:rPr lang="hu-HU" sz="2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70-es években </a:t>
            </a: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jelentős fejlődésnek indult </a:t>
            </a:r>
            <a:r>
              <a:rPr lang="hu-HU" sz="2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az idegenforgalom, az istállókat és a pályát </a:t>
            </a: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felújították</a:t>
            </a:r>
          </a:p>
          <a:p>
            <a:pPr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</a:t>
            </a:r>
            <a:r>
              <a:rPr lang="hu-HU" sz="2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80-as években virágkorát élte </a:t>
            </a: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az idegenforgalom és a </a:t>
            </a:r>
            <a:r>
              <a:rPr lang="hu-HU" sz="21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lovasturizmus</a:t>
            </a: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. A </a:t>
            </a:r>
            <a:r>
              <a:rPr lang="hu-HU" sz="2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lovaspálya</a:t>
            </a:r>
            <a:r>
              <a:rPr lang="hu-HU" sz="2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 nagysikerű versenyeknek adott </a:t>
            </a: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otthont. </a:t>
            </a:r>
            <a:endParaRPr lang="hu-HU" sz="21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</a:t>
            </a:r>
            <a:r>
              <a:rPr lang="hu-HU" sz="2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lovas </a:t>
            </a: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szakosztály </a:t>
            </a: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kiváló </a:t>
            </a: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lovasokkal büszkélkedhetett (</a:t>
            </a:r>
            <a:r>
              <a:rPr lang="hu-HU" sz="2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Magyar Imre és Ágnes, Finta Géza,  Büki Lajos, </a:t>
            </a:r>
            <a:r>
              <a:rPr lang="hu-HU" sz="21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Lazaresku</a:t>
            </a:r>
            <a:r>
              <a:rPr lang="hu-HU" sz="2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hu-HU" sz="2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János…</a:t>
            </a:r>
            <a:r>
              <a:rPr lang="hu-HU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)</a:t>
            </a:r>
            <a:endParaRPr lang="hu-H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FontTx/>
              <a:buChar char="•"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endParaRPr lang="hu-HU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931" y="52430"/>
            <a:ext cx="1584176" cy="1355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559" y="4005063"/>
            <a:ext cx="3744913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58971"/>
            <a:ext cx="3710384" cy="271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467544" y="6402033"/>
            <a:ext cx="371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Magyar Imre Alapos nevű lován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6171" y="103939"/>
            <a:ext cx="8229600" cy="1252728"/>
          </a:xfrm>
        </p:spPr>
        <p:txBody>
          <a:bodyPr/>
          <a:lstStyle/>
          <a:p>
            <a:r>
              <a:rPr lang="hu-HU" altLang="hu-HU" sz="3200" dirty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 Georgikon </a:t>
            </a:r>
            <a:r>
              <a:rPr lang="hu-HU" altLang="hu-HU" sz="3200" dirty="0" err="1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Lovasközpont</a:t>
            </a:r>
            <a:r>
              <a:rPr lang="hu-HU" altLang="hu-HU" sz="3200" dirty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3200" dirty="0" err="1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kialalkulása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6171" y="1459685"/>
            <a:ext cx="8856984" cy="4625975"/>
          </a:xfrm>
        </p:spPr>
        <p:txBody>
          <a:bodyPr/>
          <a:lstStyle/>
          <a:p>
            <a:pPr marL="0" lvl="0" indent="0" algn="just" eaLnBrk="1" hangingPunct="1">
              <a:spcBef>
                <a:spcPct val="500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90-es években a turizmus hanyatlani kezdett, mely komoly kihatással volt a </a:t>
            </a:r>
            <a:r>
              <a:rPr lang="hu-HU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lovasiskolára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is. Számos ló és felszerelés eladásra került, visszaesett a tenyésztés is.</a:t>
            </a:r>
          </a:p>
          <a:p>
            <a:pPr marL="0" lvl="0" indent="0" algn="just" eaLnBrk="1" hangingPunct="1">
              <a:spcBef>
                <a:spcPct val="500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1996-ban az Egyetem a </a:t>
            </a:r>
            <a:r>
              <a:rPr lang="hu-HU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lovasiskola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bérbeadására kényszerült, mely tovább rontotta a létesítmény állagát.</a:t>
            </a:r>
          </a:p>
          <a:p>
            <a:pPr marL="0" lvl="0" indent="0" algn="just" eaLnBrk="1" hangingPunct="1">
              <a:spcBef>
                <a:spcPct val="50000"/>
              </a:spcBef>
              <a:buClr>
                <a:srgbClr val="FFCC00"/>
              </a:buClr>
              <a:buSzTx/>
              <a:buFontTx/>
              <a:buChar char="•"/>
              <a:defRPr/>
            </a:pP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2003-ban a </a:t>
            </a:r>
            <a:r>
              <a:rPr lang="hu-HU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lovasiskola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ismét az Egyetem gondozásába 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került és 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Georgikon </a:t>
            </a:r>
            <a:r>
              <a:rPr lang="hu-HU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Lovasiskola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néven folytatta  működését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. Lovasaink több éven át részt vettek a megyei vadászati évadnyitó ünnepségeken.</a:t>
            </a:r>
            <a:endParaRPr lang="hu-HU" sz="2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0" lvl="0" indent="0" algn="just" eaLnBrk="1" hangingPunct="1">
              <a:spcBef>
                <a:spcPct val="50000"/>
              </a:spcBef>
              <a:buClr>
                <a:srgbClr val="FFCC00"/>
              </a:buClr>
              <a:buSzTx/>
              <a:buFontTx/>
              <a:buChar char="•"/>
              <a:defRPr/>
            </a:pP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2008-ban  megkezdődött ménesgazda képzésnek köszönhetően további </a:t>
            </a:r>
            <a:r>
              <a:rPr lang="hu-HU" sz="2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fejkesztések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történtek</a:t>
            </a:r>
          </a:p>
          <a:p>
            <a:pPr marL="0" lvl="0" indent="0" algn="just" eaLnBrk="1" hangingPunct="1">
              <a:spcBef>
                <a:spcPct val="50000"/>
              </a:spcBef>
              <a:buClr>
                <a:srgbClr val="FFCC00"/>
              </a:buClr>
              <a:buSzTx/>
              <a:buFontTx/>
              <a:buChar char="•"/>
              <a:defRPr/>
            </a:pP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2010-ben </a:t>
            </a:r>
            <a:r>
              <a:rPr lang="hu-HU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elkészült </a:t>
            </a:r>
            <a:r>
              <a:rPr lang="hu-HU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</a:t>
            </a:r>
            <a:r>
              <a:rPr lang="hu-HU" sz="2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négyévszakos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lovaglókarám, új felszereléseket vásároltunk és megújult az istálló épülete is</a:t>
            </a: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FontTx/>
              <a:buChar char="•"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endParaRPr lang="hu-HU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9" name="Picture 13" descr="http://www.georgikon.hu/lovasiskola/index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1371" y="45787"/>
            <a:ext cx="861784" cy="13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538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6171" y="103939"/>
            <a:ext cx="8229600" cy="1252728"/>
          </a:xfrm>
        </p:spPr>
        <p:txBody>
          <a:bodyPr>
            <a:normAutofit/>
          </a:bodyPr>
          <a:lstStyle/>
          <a:p>
            <a:r>
              <a:rPr lang="hu-HU" altLang="hu-HU" sz="2800" dirty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 Georgikon </a:t>
            </a:r>
            <a:r>
              <a:rPr lang="hu-HU" altLang="hu-HU" sz="2800" dirty="0" err="1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Lovasközpont</a:t>
            </a:r>
            <a:r>
              <a:rPr lang="hu-HU" altLang="hu-HU" sz="2800" dirty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800" dirty="0" err="1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kialalkulása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6171" y="1459685"/>
            <a:ext cx="8856984" cy="4625975"/>
          </a:xfrm>
        </p:spPr>
        <p:txBody>
          <a:bodyPr/>
          <a:lstStyle/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2022 július 1-én létrejött a </a:t>
            </a:r>
            <a:r>
              <a:rPr lang="hu-HU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Georgikon </a:t>
            </a:r>
            <a:r>
              <a:rPr lang="hu-HU" sz="2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Lovasokatási</a:t>
            </a:r>
            <a:r>
              <a:rPr lang="hu-HU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és Lótenyésztési Központ 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és újra indult a tenyésztés is, melynek kiemelt célja az angol telivér versenyló tenyésztés és a kisbéri fajta </a:t>
            </a:r>
            <a:r>
              <a:rPr lang="hu-HU" sz="2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revitalizációja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.</a:t>
            </a:r>
          </a:p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Az infrastruktúra futóistállóval és karámmal, valamint egy elkerített legelő területtel bővült</a:t>
            </a:r>
          </a:p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Az épületek felújítása jelenleg is folyamatban van.</a:t>
            </a: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FontTx/>
              <a:buChar char="•"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endParaRPr lang="hu-HU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46" y="4052815"/>
            <a:ext cx="3424058" cy="257811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6971"/>
            <a:ext cx="2304256" cy="134666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07" y="4072215"/>
            <a:ext cx="3375204" cy="25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6171" y="103939"/>
            <a:ext cx="8229600" cy="1252728"/>
          </a:xfrm>
        </p:spPr>
        <p:txBody>
          <a:bodyPr/>
          <a:lstStyle/>
          <a:p>
            <a:r>
              <a:rPr lang="hu-HU" altLang="hu-HU" sz="3200" dirty="0" smtClean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Lovas versenyek a </a:t>
            </a:r>
            <a:r>
              <a:rPr lang="hu-HU" altLang="hu-HU" sz="3200" dirty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u-HU" altLang="hu-HU" sz="3200" dirty="0" smtClean="0">
                <a:solidFill>
                  <a:srgbClr val="F0AD00">
                    <a:satMod val="1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eorgikonon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36512" y="1196752"/>
            <a:ext cx="6480720" cy="4625975"/>
          </a:xfrm>
        </p:spPr>
        <p:txBody>
          <a:bodyPr/>
          <a:lstStyle/>
          <a:p>
            <a:pPr marL="0" lvl="0" indent="0" eaLnBrk="1" hangingPunct="1">
              <a:spcBef>
                <a:spcPct val="50000"/>
              </a:spcBef>
              <a:buClr>
                <a:srgbClr val="FFFF00"/>
              </a:buClr>
              <a:buSzTx/>
              <a:buFontTx/>
              <a:buChar char="•"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1997- </a:t>
            </a: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ben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és 98-ban a </a:t>
            </a:r>
            <a:r>
              <a:rPr lang="hu-H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Lovasiskola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füves pályája az Aranyos Kupa országos díjugrató versenysorozat egy-egy fordulójának adott otthont.</a:t>
            </a:r>
          </a:p>
          <a:p>
            <a:pPr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2005 óta a Régiós Díjlovagló Bajnokság fordulóit rendezzük meg.</a:t>
            </a:r>
          </a:p>
          <a:p>
            <a:pPr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verseny 2010 óta </a:t>
            </a:r>
            <a:r>
              <a:rPr lang="hu-HU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Magyar Imre Emlékverseny </a:t>
            </a:r>
            <a:r>
              <a:rPr lang="hu-H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néven kerül megrendezésre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2052" name="Picture 4" descr="Magyar Imre Díjlovagló Emlékverseny 2011. - LOVASOK.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638" y="43865"/>
            <a:ext cx="1790112" cy="136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7" y="4221088"/>
            <a:ext cx="4276626" cy="240560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17" y="3703700"/>
            <a:ext cx="3897320" cy="292299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556792"/>
            <a:ext cx="2283502" cy="31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072" y="154008"/>
            <a:ext cx="8229600" cy="1252728"/>
          </a:xfrm>
        </p:spPr>
        <p:txBody>
          <a:bodyPr/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Lovasoktatás a Georgikonon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474094"/>
            <a:ext cx="8856984" cy="4625975"/>
          </a:xfrm>
        </p:spPr>
        <p:txBody>
          <a:bodyPr/>
          <a:lstStyle/>
          <a:p>
            <a:pPr marL="342900" lvl="0" indent="-342900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Georgikon 1797-ben történő megalapítása óta nagy hangsúlyt  helyeztek a lovas képzésre</a:t>
            </a:r>
          </a:p>
          <a:p>
            <a:pPr marL="342900" lvl="0" indent="-342900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 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ménesmester és lovásziskola 1807-ben 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kezdte 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meg működését az </a:t>
            </a: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Intézményben</a:t>
            </a:r>
          </a:p>
          <a:p>
            <a:pPr marL="342900" lvl="0" indent="-342900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Az először két éves képzést 1819-től négy évesre bővítették.</a:t>
            </a:r>
          </a:p>
          <a:p>
            <a:pPr marL="342900" lvl="0" indent="-342900" eaLnBrk="1" hangingPunct="1">
              <a:spcBef>
                <a:spcPct val="5000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Az 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Iskola híres tanára  volt </a:t>
            </a:r>
            <a:r>
              <a:rPr lang="hu-HU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Karl Kegel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istállódirektor, aki ebben az időben a ménesmesteri iskola tanára is volt (</a:t>
            </a:r>
            <a:r>
              <a:rPr lang="hu-HU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hippológiai</a:t>
            </a: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ismereteket oktatott)</a:t>
            </a:r>
          </a:p>
          <a:p>
            <a:pPr marL="0" lvl="0" indent="0" eaLnBrk="1" hangingPunct="1">
              <a:spcBef>
                <a:spcPct val="50000"/>
              </a:spcBef>
              <a:buClr>
                <a:srgbClr val="FFCC00"/>
              </a:buClr>
              <a:buSzTx/>
              <a:buFontTx/>
              <a:buChar char="•"/>
              <a:defRPr/>
            </a:pPr>
            <a:endParaRPr lang="hu-HU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marL="119062" indent="0">
              <a:buClr>
                <a:srgbClr val="FFFF00"/>
              </a:buClr>
              <a:buNone/>
            </a:pP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Képtalálat a következőre: „Totilas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30394"/>
            <a:ext cx="938702" cy="1352594"/>
          </a:xfrm>
          <a:prstGeom prst="rect">
            <a:avLst/>
          </a:prstGeom>
          <a:noFill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437112"/>
            <a:ext cx="1584176" cy="233439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79512" y="4581128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A képzésben hangsúlyosan szerepelt az iskolázott lovaglás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508104" y="610006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Kégel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Károly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ttkó-Szandtner bábolnai nyughel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5"/>
            <a:ext cx="266494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gy lovasvilág hőse: Pettkó-Szandtner Tibor | Lovasok.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87314"/>
            <a:ext cx="5715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48633" y="404664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Pettkó-Szandtner</a:t>
            </a:r>
            <a:r>
              <a:rPr lang="hu-H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Tibor</a:t>
            </a:r>
            <a:endParaRPr lang="hu-H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583994" y="5949280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1920-ban végzett a Georgikonon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516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2643</TotalTime>
  <Words>875</Words>
  <Application>Microsoft Office PowerPoint</Application>
  <PresentationFormat>Diavetítés a képernyőre (4:3 oldalarány)</PresentationFormat>
  <Paragraphs>102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7" baseType="lpstr">
      <vt:lpstr>Arial</vt:lpstr>
      <vt:lpstr>Calibri</vt:lpstr>
      <vt:lpstr>Corbel</vt:lpstr>
      <vt:lpstr>Garamond</vt:lpstr>
      <vt:lpstr>Times New Roman</vt:lpstr>
      <vt:lpstr>Wingdings</vt:lpstr>
      <vt:lpstr>Wingdings 2</vt:lpstr>
      <vt:lpstr>Wingdings 3</vt:lpstr>
      <vt:lpstr>Modul</vt:lpstr>
      <vt:lpstr> Festetics Tasziló (II.) Emlékülés 2022. november 18.</vt:lpstr>
      <vt:lpstr>A  Georgikon Lovasközpont kialalkulása</vt:lpstr>
      <vt:lpstr>A  Georgikon Lovasközpont kialalkulása</vt:lpstr>
      <vt:lpstr>A  Georgikon Lovasközpont kialalkulása</vt:lpstr>
      <vt:lpstr>A  Georgikon Lovasközpont kialalkulása</vt:lpstr>
      <vt:lpstr>A  Georgikon Lovasközpont kialalkulása</vt:lpstr>
      <vt:lpstr>Lovas versenyek a Georgikonon</vt:lpstr>
      <vt:lpstr>Lovasoktatás a Georgikonon</vt:lpstr>
      <vt:lpstr>PowerPoint bemutató</vt:lpstr>
      <vt:lpstr>Lovasoktatás a Georgikonon</vt:lpstr>
      <vt:lpstr>Lovasoktatás a Georgikonon</vt:lpstr>
      <vt:lpstr>Lovasoktatás a Georgikonon</vt:lpstr>
      <vt:lpstr>Lovas témájú kutatások</vt:lpstr>
      <vt:lpstr>Lovas témájú kutatások</vt:lpstr>
      <vt:lpstr>Lovas témájú kutatások</vt:lpstr>
      <vt:lpstr>Horse Based Tourism (HBT) </vt:lpstr>
      <vt:lpstr>Partner kapcsolatok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LV. Georgikon Napok 2013. Szeptember 27.-28.</dc:title>
  <dc:creator>Bartos Ádám</dc:creator>
  <cp:lastModifiedBy>Bartos Ádám</cp:lastModifiedBy>
  <cp:revision>170</cp:revision>
  <dcterms:created xsi:type="dcterms:W3CDTF">2013-08-30T11:50:02Z</dcterms:created>
  <dcterms:modified xsi:type="dcterms:W3CDTF">2022-11-17T12:24:15Z</dcterms:modified>
</cp:coreProperties>
</file>