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3" r:id="rId1"/>
  </p:sldMasterIdLst>
  <p:notesMasterIdLst>
    <p:notesMasterId r:id="rId18"/>
  </p:notesMasterIdLst>
  <p:sldIdLst>
    <p:sldId id="256" r:id="rId2"/>
    <p:sldId id="264" r:id="rId3"/>
    <p:sldId id="259" r:id="rId4"/>
    <p:sldId id="265" r:id="rId5"/>
    <p:sldId id="266" r:id="rId6"/>
    <p:sldId id="267" r:id="rId7"/>
    <p:sldId id="268" r:id="rId8"/>
    <p:sldId id="269" r:id="rId9"/>
    <p:sldId id="270" r:id="rId10"/>
    <p:sldId id="271" r:id="rId11"/>
    <p:sldId id="272" r:id="rId12"/>
    <p:sldId id="273" r:id="rId13"/>
    <p:sldId id="274" r:id="rId14"/>
    <p:sldId id="277" r:id="rId15"/>
    <p:sldId id="275" r:id="rId16"/>
    <p:sldId id="276" r:id="rId17"/>
  </p:sldIdLst>
  <p:sldSz cx="24384000" cy="13716000"/>
  <p:notesSz cx="6858000" cy="9144000"/>
  <p:embeddedFontLst>
    <p:embeddedFont>
      <p:font typeface="Arial Narrow" panose="020B0606020202030204" pitchFamily="34" charset="0"/>
      <p:regular r:id="rId19"/>
      <p:bold r:id="rId20"/>
      <p:italic r:id="rId21"/>
      <p:boldItalic r:id="rId22"/>
    </p:embeddedFont>
    <p:embeddedFont>
      <p:font typeface="Helvetica Neue" panose="020B060402020202020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5" d="100"/>
          <a:sy n="35" d="100"/>
        </p:scale>
        <p:origin x="7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1pPr>
            <a:lvl2pPr marL="914400" marR="0" lvl="1"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2pPr>
            <a:lvl3pPr marL="1371600" marR="0" lvl="2"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3pPr>
            <a:lvl4pPr marL="1828800" marR="0" lvl="3"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4pPr>
            <a:lvl5pPr marL="2286000" marR="0" lvl="4"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5pPr>
            <a:lvl6pPr marL="2743200" marR="0" lvl="5"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6pPr>
            <a:lvl7pPr marL="3200400" marR="0" lvl="6"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7pPr>
            <a:lvl8pPr marL="3657600" marR="0" lvl="7"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8pPr>
            <a:lvl9pPr marL="4114800" marR="0" lvl="8"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 name="Google Shape;7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017659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501251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74178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287125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3184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1696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2769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01941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09601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0065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2847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0972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91342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ím"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body" idx="1"/>
          </p:nvPr>
        </p:nvSpPr>
        <p:spPr>
          <a:xfrm>
            <a:off x="1201340" y="11859862"/>
            <a:ext cx="21971003" cy="636979"/>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3600"/>
              <a:buFont typeface="Helvetica Neue"/>
              <a:buNone/>
              <a:defRPr sz="36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11" name="Google Shape;11;p2"/>
          <p:cNvSpPr txBox="1">
            <a:spLocks noGrp="1"/>
          </p:cNvSpPr>
          <p:nvPr>
            <p:ph type="title"/>
          </p:nvPr>
        </p:nvSpPr>
        <p:spPr>
          <a:xfrm>
            <a:off x="1206496" y="2574991"/>
            <a:ext cx="21971004" cy="4648201"/>
          </a:xfrm>
          <a:prstGeom prst="rect">
            <a:avLst/>
          </a:prstGeom>
          <a:noFill/>
          <a:ln>
            <a:noFill/>
          </a:ln>
        </p:spPr>
        <p:txBody>
          <a:bodyPr spcFirstLastPara="1" wrap="square" lIns="50800" tIns="50800" rIns="50800" bIns="50800" anchor="b" anchorCtr="0">
            <a:normAutofit/>
          </a:bodyPr>
          <a:lstStyle>
            <a:lvl1pPr lvl="0" algn="l">
              <a:lnSpc>
                <a:spcPct val="80000"/>
              </a:lnSpc>
              <a:spcBef>
                <a:spcPts val="0"/>
              </a:spcBef>
              <a:spcAft>
                <a:spcPts val="0"/>
              </a:spcAft>
              <a:buClr>
                <a:srgbClr val="000000"/>
              </a:buClr>
              <a:buSzPts val="11600"/>
              <a:buFont typeface="Helvetica Neue"/>
              <a:buNone/>
              <a:defRPr sz="116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12" name="Google Shape;12;p2"/>
          <p:cNvSpPr txBox="1">
            <a:spLocks noGrp="1"/>
          </p:cNvSpPr>
          <p:nvPr>
            <p:ph type="body" idx="2"/>
          </p:nvPr>
        </p:nvSpPr>
        <p:spPr>
          <a:xfrm>
            <a:off x="1201342" y="7223190"/>
            <a:ext cx="21971001" cy="1905001"/>
          </a:xfrm>
          <a:prstGeom prst="rect">
            <a:avLst/>
          </a:prstGeom>
          <a:noFill/>
          <a:ln>
            <a:noFill/>
          </a:ln>
        </p:spPr>
        <p:txBody>
          <a:bodyPr spcFirstLastPara="1" wrap="square" lIns="50800" tIns="50800" rIns="50800" bIns="508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228600" algn="l">
              <a:lnSpc>
                <a:spcPct val="100000"/>
              </a:lnSpc>
              <a:spcBef>
                <a:spcPts val="0"/>
              </a:spcBef>
              <a:spcAft>
                <a:spcPts val="0"/>
              </a:spcAft>
              <a:buClr>
                <a:srgbClr val="000000"/>
              </a:buClr>
              <a:buSzPts val="5500"/>
              <a:buFont typeface="Helvetica Neue"/>
              <a:buNone/>
              <a:defRPr sz="5500" b="1"/>
            </a:lvl2pPr>
            <a:lvl3pPr marL="1371600" lvl="2" indent="-228600" algn="l">
              <a:lnSpc>
                <a:spcPct val="100000"/>
              </a:lnSpc>
              <a:spcBef>
                <a:spcPts val="0"/>
              </a:spcBef>
              <a:spcAft>
                <a:spcPts val="0"/>
              </a:spcAft>
              <a:buClr>
                <a:srgbClr val="000000"/>
              </a:buClr>
              <a:buSzPts val="5500"/>
              <a:buFont typeface="Helvetica Neue"/>
              <a:buNone/>
              <a:defRPr sz="5500" b="1"/>
            </a:lvl3pPr>
            <a:lvl4pPr marL="1828800" lvl="3" indent="-228600" algn="l">
              <a:lnSpc>
                <a:spcPct val="100000"/>
              </a:lnSpc>
              <a:spcBef>
                <a:spcPts val="0"/>
              </a:spcBef>
              <a:spcAft>
                <a:spcPts val="0"/>
              </a:spcAft>
              <a:buClr>
                <a:srgbClr val="000000"/>
              </a:buClr>
              <a:buSzPts val="5500"/>
              <a:buFont typeface="Helvetica Neue"/>
              <a:buNone/>
              <a:defRPr sz="5500" b="1"/>
            </a:lvl4pPr>
            <a:lvl5pPr marL="2286000" lvl="4" indent="-228600" algn="l">
              <a:lnSpc>
                <a:spcPct val="100000"/>
              </a:lnSpc>
              <a:spcBef>
                <a:spcPts val="0"/>
              </a:spcBef>
              <a:spcAft>
                <a:spcPts val="0"/>
              </a:spcAft>
              <a:buClr>
                <a:srgbClr val="000000"/>
              </a:buClr>
              <a:buSzPts val="5500"/>
              <a:buFont typeface="Helvetica Neue"/>
              <a:buNone/>
              <a:defRPr sz="5500" b="1"/>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13" name="Google Shape;13;p2"/>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gadhatatlan tény">
  <p:cSld name="Tagadhatatlan tény">
    <p:spTree>
      <p:nvGrpSpPr>
        <p:cNvPr id="1" name="Shape 54"/>
        <p:cNvGrpSpPr/>
        <p:nvPr/>
      </p:nvGrpSpPr>
      <p:grpSpPr>
        <a:xfrm>
          <a:off x="0" y="0"/>
          <a:ext cx="0" cy="0"/>
          <a:chOff x="0" y="0"/>
          <a:chExt cx="0" cy="0"/>
        </a:xfrm>
      </p:grpSpPr>
      <p:sp>
        <p:nvSpPr>
          <p:cNvPr id="55" name="Google Shape;55;p12"/>
          <p:cNvSpPr txBox="1">
            <a:spLocks noGrp="1"/>
          </p:cNvSpPr>
          <p:nvPr>
            <p:ph type="body" idx="1"/>
          </p:nvPr>
        </p:nvSpPr>
        <p:spPr>
          <a:xfrm>
            <a:off x="1206500" y="1075927"/>
            <a:ext cx="21971000" cy="7241584"/>
          </a:xfrm>
          <a:prstGeom prst="rect">
            <a:avLst/>
          </a:prstGeom>
          <a:noFill/>
          <a:ln>
            <a:noFill/>
          </a:ln>
        </p:spPr>
        <p:txBody>
          <a:bodyPr spcFirstLastPara="1" wrap="square" lIns="50800" tIns="50800" rIns="50800" bIns="50800" anchor="b" anchorCtr="0">
            <a:normAutofit/>
          </a:bodyPr>
          <a:lstStyle>
            <a:lvl1pPr marL="457200" lvl="0" indent="-228600" algn="ctr">
              <a:lnSpc>
                <a:spcPct val="80000"/>
              </a:lnSpc>
              <a:spcBef>
                <a:spcPts val="0"/>
              </a:spcBef>
              <a:spcAft>
                <a:spcPts val="0"/>
              </a:spcAft>
              <a:buClr>
                <a:srgbClr val="000000"/>
              </a:buClr>
              <a:buSzPts val="25000"/>
              <a:buFont typeface="Helvetica Neue"/>
              <a:buNone/>
              <a:defRPr sz="25000" b="1"/>
            </a:lvl1pPr>
            <a:lvl2pPr marL="914400" lvl="1" indent="-228600" algn="ctr">
              <a:lnSpc>
                <a:spcPct val="80000"/>
              </a:lnSpc>
              <a:spcBef>
                <a:spcPts val="0"/>
              </a:spcBef>
              <a:spcAft>
                <a:spcPts val="0"/>
              </a:spcAft>
              <a:buClr>
                <a:srgbClr val="000000"/>
              </a:buClr>
              <a:buSzPts val="25000"/>
              <a:buFont typeface="Helvetica Neue"/>
              <a:buNone/>
              <a:defRPr sz="25000" b="1"/>
            </a:lvl2pPr>
            <a:lvl3pPr marL="1371600" lvl="2" indent="-228600" algn="ctr">
              <a:lnSpc>
                <a:spcPct val="80000"/>
              </a:lnSpc>
              <a:spcBef>
                <a:spcPts val="0"/>
              </a:spcBef>
              <a:spcAft>
                <a:spcPts val="0"/>
              </a:spcAft>
              <a:buClr>
                <a:srgbClr val="000000"/>
              </a:buClr>
              <a:buSzPts val="25000"/>
              <a:buFont typeface="Helvetica Neue"/>
              <a:buNone/>
              <a:defRPr sz="25000" b="1"/>
            </a:lvl3pPr>
            <a:lvl4pPr marL="1828800" lvl="3" indent="-228600" algn="ctr">
              <a:lnSpc>
                <a:spcPct val="80000"/>
              </a:lnSpc>
              <a:spcBef>
                <a:spcPts val="0"/>
              </a:spcBef>
              <a:spcAft>
                <a:spcPts val="0"/>
              </a:spcAft>
              <a:buClr>
                <a:srgbClr val="000000"/>
              </a:buClr>
              <a:buSzPts val="25000"/>
              <a:buFont typeface="Helvetica Neue"/>
              <a:buNone/>
              <a:defRPr sz="25000" b="1"/>
            </a:lvl4pPr>
            <a:lvl5pPr marL="2286000" lvl="4" indent="-228600" algn="ctr">
              <a:lnSpc>
                <a:spcPct val="80000"/>
              </a:lnSpc>
              <a:spcBef>
                <a:spcPts val="0"/>
              </a:spcBef>
              <a:spcAft>
                <a:spcPts val="0"/>
              </a:spcAft>
              <a:buClr>
                <a:srgbClr val="000000"/>
              </a:buClr>
              <a:buSzPts val="25000"/>
              <a:buFont typeface="Helvetica Neue"/>
              <a:buNone/>
              <a:defRPr sz="25000" b="1"/>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56" name="Google Shape;56;p12"/>
          <p:cNvSpPr txBox="1">
            <a:spLocks noGrp="1"/>
          </p:cNvSpPr>
          <p:nvPr>
            <p:ph type="body" idx="2"/>
          </p:nvPr>
        </p:nvSpPr>
        <p:spPr>
          <a:xfrm>
            <a:off x="1206500" y="8262180"/>
            <a:ext cx="21971000" cy="934780"/>
          </a:xfrm>
          <a:prstGeom prst="rect">
            <a:avLst/>
          </a:prstGeom>
          <a:noFill/>
          <a:ln>
            <a:noFill/>
          </a:ln>
        </p:spPr>
        <p:txBody>
          <a:bodyPr spcFirstLastPara="1" wrap="square" lIns="45700" tIns="45700" rIns="45700" bIns="45700" anchor="t" anchorCtr="0">
            <a:normAutofit/>
          </a:bodyPr>
          <a:lstStyle>
            <a:lvl1pPr marL="457200" lvl="0" indent="-228600" algn="ctr">
              <a:lnSpc>
                <a:spcPct val="100000"/>
              </a:lnSpc>
              <a:spcBef>
                <a:spcPts val="0"/>
              </a:spcBef>
              <a:spcAft>
                <a:spcPts val="0"/>
              </a:spcAft>
              <a:buClr>
                <a:srgbClr val="000000"/>
              </a:buClr>
              <a:buSzPts val="5500"/>
              <a:buFont typeface="Helvetica Neue"/>
              <a:buNone/>
              <a:defRPr sz="55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57" name="Google Shape;57;p12"/>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Idézet">
  <p:cSld name="Idézet">
    <p:spTree>
      <p:nvGrpSpPr>
        <p:cNvPr id="1" name="Shape 58"/>
        <p:cNvGrpSpPr/>
        <p:nvPr/>
      </p:nvGrpSpPr>
      <p:grpSpPr>
        <a:xfrm>
          <a:off x="0" y="0"/>
          <a:ext cx="0" cy="0"/>
          <a:chOff x="0" y="0"/>
          <a:chExt cx="0" cy="0"/>
        </a:xfrm>
      </p:grpSpPr>
      <p:sp>
        <p:nvSpPr>
          <p:cNvPr id="59" name="Google Shape;59;p13"/>
          <p:cNvSpPr txBox="1">
            <a:spLocks noGrp="1"/>
          </p:cNvSpPr>
          <p:nvPr>
            <p:ph type="body" idx="1"/>
          </p:nvPr>
        </p:nvSpPr>
        <p:spPr>
          <a:xfrm>
            <a:off x="2430025" y="10675453"/>
            <a:ext cx="20200052" cy="636979"/>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3600"/>
              <a:buFont typeface="Helvetica Neue"/>
              <a:buNone/>
              <a:defRPr sz="36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60" name="Google Shape;60;p13"/>
          <p:cNvSpPr txBox="1">
            <a:spLocks noGrp="1"/>
          </p:cNvSpPr>
          <p:nvPr>
            <p:ph type="body" idx="2"/>
          </p:nvPr>
        </p:nvSpPr>
        <p:spPr>
          <a:xfrm>
            <a:off x="1753923" y="4939860"/>
            <a:ext cx="20876153" cy="3836280"/>
          </a:xfrm>
          <a:prstGeom prst="rect">
            <a:avLst/>
          </a:prstGeom>
          <a:noFill/>
          <a:ln>
            <a:noFill/>
          </a:ln>
        </p:spPr>
        <p:txBody>
          <a:bodyPr spcFirstLastPara="1" wrap="square" lIns="50800" tIns="50800" rIns="50800" bIns="50800" anchor="t" anchorCtr="0">
            <a:normAutofit/>
          </a:bodyPr>
          <a:lstStyle>
            <a:lvl1pPr marL="457200" lvl="0"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1pPr>
            <a:lvl2pPr marL="914400" lvl="1"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2pPr>
            <a:lvl3pPr marL="1371600" lvl="2"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3pPr>
            <a:lvl4pPr marL="1828800" lvl="3"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4pPr>
            <a:lvl5pPr marL="2286000" lvl="4"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61" name="Google Shape;61;p13"/>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Fénykép - hármas">
  <p:cSld name="Fénykép - hármas">
    <p:spTree>
      <p:nvGrpSpPr>
        <p:cNvPr id="1" name="Shape 62"/>
        <p:cNvGrpSpPr/>
        <p:nvPr/>
      </p:nvGrpSpPr>
      <p:grpSpPr>
        <a:xfrm>
          <a:off x="0" y="0"/>
          <a:ext cx="0" cy="0"/>
          <a:chOff x="0" y="0"/>
          <a:chExt cx="0" cy="0"/>
        </a:xfrm>
      </p:grpSpPr>
      <p:sp>
        <p:nvSpPr>
          <p:cNvPr id="63" name="Google Shape;63;p14"/>
          <p:cNvSpPr>
            <a:spLocks noGrp="1"/>
          </p:cNvSpPr>
          <p:nvPr>
            <p:ph type="pic" idx="2"/>
          </p:nvPr>
        </p:nvSpPr>
        <p:spPr>
          <a:xfrm>
            <a:off x="15760700" y="1016000"/>
            <a:ext cx="7439099" cy="5949678"/>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64" name="Google Shape;64;p14"/>
          <p:cNvSpPr>
            <a:spLocks noGrp="1"/>
          </p:cNvSpPr>
          <p:nvPr>
            <p:ph type="pic" idx="3"/>
          </p:nvPr>
        </p:nvSpPr>
        <p:spPr>
          <a:xfrm>
            <a:off x="13500100" y="3978275"/>
            <a:ext cx="10439400" cy="1215018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65" name="Google Shape;65;p14"/>
          <p:cNvSpPr>
            <a:spLocks noGrp="1"/>
          </p:cNvSpPr>
          <p:nvPr>
            <p:ph type="pic" idx="4"/>
          </p:nvPr>
        </p:nvSpPr>
        <p:spPr>
          <a:xfrm>
            <a:off x="-139700" y="495300"/>
            <a:ext cx="16611600" cy="1245870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66" name="Google Shape;66;p14"/>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Fénykép">
  <p:cSld name="Fénykép">
    <p:spTree>
      <p:nvGrpSpPr>
        <p:cNvPr id="1" name="Shape 67"/>
        <p:cNvGrpSpPr/>
        <p:nvPr/>
      </p:nvGrpSpPr>
      <p:grpSpPr>
        <a:xfrm>
          <a:off x="0" y="0"/>
          <a:ext cx="0" cy="0"/>
          <a:chOff x="0" y="0"/>
          <a:chExt cx="0" cy="0"/>
        </a:xfrm>
      </p:grpSpPr>
      <p:sp>
        <p:nvSpPr>
          <p:cNvPr id="68" name="Google Shape;68;p15"/>
          <p:cNvSpPr>
            <a:spLocks noGrp="1"/>
          </p:cNvSpPr>
          <p:nvPr>
            <p:ph type="pic" idx="2"/>
          </p:nvPr>
        </p:nvSpPr>
        <p:spPr>
          <a:xfrm>
            <a:off x="-1333500" y="-5524500"/>
            <a:ext cx="27051001" cy="216408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69" name="Google Shape;69;p15"/>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FFFFFF"/>
              </a:buClr>
              <a:buSzPts val="1800"/>
              <a:buFont typeface="Helvetica Neue"/>
              <a:buNone/>
              <a:defRPr>
                <a:solidFill>
                  <a:srgbClr val="FFFFFF"/>
                </a:solidFill>
              </a:defRPr>
            </a:lvl1pPr>
            <a:lvl2pPr marL="0" lvl="1" indent="0" algn="ctr">
              <a:lnSpc>
                <a:spcPct val="100000"/>
              </a:lnSpc>
              <a:spcBef>
                <a:spcPts val="0"/>
              </a:spcBef>
              <a:spcAft>
                <a:spcPts val="0"/>
              </a:spcAft>
              <a:buClr>
                <a:srgbClr val="FFFFFF"/>
              </a:buClr>
              <a:buSzPts val="1800"/>
              <a:buFont typeface="Helvetica Neue"/>
              <a:buNone/>
              <a:defRPr>
                <a:solidFill>
                  <a:srgbClr val="FFFFFF"/>
                </a:solidFill>
              </a:defRPr>
            </a:lvl2pPr>
            <a:lvl3pPr marL="0" lvl="2" indent="0" algn="ctr">
              <a:lnSpc>
                <a:spcPct val="100000"/>
              </a:lnSpc>
              <a:spcBef>
                <a:spcPts val="0"/>
              </a:spcBef>
              <a:spcAft>
                <a:spcPts val="0"/>
              </a:spcAft>
              <a:buClr>
                <a:srgbClr val="FFFFFF"/>
              </a:buClr>
              <a:buSzPts val="1800"/>
              <a:buFont typeface="Helvetica Neue"/>
              <a:buNone/>
              <a:defRPr>
                <a:solidFill>
                  <a:srgbClr val="FFFFFF"/>
                </a:solidFill>
              </a:defRPr>
            </a:lvl3pPr>
            <a:lvl4pPr marL="0" lvl="3" indent="0" algn="ctr">
              <a:lnSpc>
                <a:spcPct val="100000"/>
              </a:lnSpc>
              <a:spcBef>
                <a:spcPts val="0"/>
              </a:spcBef>
              <a:spcAft>
                <a:spcPts val="0"/>
              </a:spcAft>
              <a:buClr>
                <a:srgbClr val="FFFFFF"/>
              </a:buClr>
              <a:buSzPts val="1800"/>
              <a:buFont typeface="Helvetica Neue"/>
              <a:buNone/>
              <a:defRPr>
                <a:solidFill>
                  <a:srgbClr val="FFFFFF"/>
                </a:solidFill>
              </a:defRPr>
            </a:lvl4pPr>
            <a:lvl5pPr marL="0" lvl="4" indent="0" algn="ctr">
              <a:lnSpc>
                <a:spcPct val="100000"/>
              </a:lnSpc>
              <a:spcBef>
                <a:spcPts val="0"/>
              </a:spcBef>
              <a:spcAft>
                <a:spcPts val="0"/>
              </a:spcAft>
              <a:buClr>
                <a:srgbClr val="FFFFFF"/>
              </a:buClr>
              <a:buSzPts val="1800"/>
              <a:buFont typeface="Helvetica Neue"/>
              <a:buNone/>
              <a:defRPr>
                <a:solidFill>
                  <a:srgbClr val="FFFFFF"/>
                </a:solidFill>
              </a:defRPr>
            </a:lvl5pPr>
            <a:lvl6pPr marL="0" lvl="5" indent="0" algn="ctr">
              <a:lnSpc>
                <a:spcPct val="100000"/>
              </a:lnSpc>
              <a:spcBef>
                <a:spcPts val="0"/>
              </a:spcBef>
              <a:spcAft>
                <a:spcPts val="0"/>
              </a:spcAft>
              <a:buClr>
                <a:srgbClr val="FFFFFF"/>
              </a:buClr>
              <a:buSzPts val="1800"/>
              <a:buFont typeface="Helvetica Neue"/>
              <a:buNone/>
              <a:defRPr>
                <a:solidFill>
                  <a:srgbClr val="FFFFFF"/>
                </a:solidFill>
              </a:defRPr>
            </a:lvl6pPr>
            <a:lvl7pPr marL="0" lvl="6" indent="0" algn="ctr">
              <a:lnSpc>
                <a:spcPct val="100000"/>
              </a:lnSpc>
              <a:spcBef>
                <a:spcPts val="0"/>
              </a:spcBef>
              <a:spcAft>
                <a:spcPts val="0"/>
              </a:spcAft>
              <a:buClr>
                <a:srgbClr val="FFFFFF"/>
              </a:buClr>
              <a:buSzPts val="1800"/>
              <a:buFont typeface="Helvetica Neue"/>
              <a:buNone/>
              <a:defRPr>
                <a:solidFill>
                  <a:srgbClr val="FFFFFF"/>
                </a:solidFill>
              </a:defRPr>
            </a:lvl7pPr>
            <a:lvl8pPr marL="0" lvl="7" indent="0" algn="ctr">
              <a:lnSpc>
                <a:spcPct val="100000"/>
              </a:lnSpc>
              <a:spcBef>
                <a:spcPts val="0"/>
              </a:spcBef>
              <a:spcAft>
                <a:spcPts val="0"/>
              </a:spcAft>
              <a:buClr>
                <a:srgbClr val="FFFFFF"/>
              </a:buClr>
              <a:buSzPts val="1800"/>
              <a:buFont typeface="Helvetica Neue"/>
              <a:buNone/>
              <a:defRPr>
                <a:solidFill>
                  <a:srgbClr val="FFFFFF"/>
                </a:solidFill>
              </a:defRPr>
            </a:lvl8pPr>
            <a:lvl9pPr marL="0" lvl="8" indent="0" algn="ctr">
              <a:lnSpc>
                <a:spcPct val="100000"/>
              </a:lnSpc>
              <a:spcBef>
                <a:spcPts val="0"/>
              </a:spcBef>
              <a:spcAft>
                <a:spcPts val="0"/>
              </a:spcAft>
              <a:buClr>
                <a:srgbClr val="FFFFFF"/>
              </a:buClr>
              <a:buSzPts val="1800"/>
              <a:buFont typeface="Helvetica Neue"/>
              <a:buNone/>
              <a:defRPr>
                <a:solidFill>
                  <a:srgbClr val="FFFFFF"/>
                </a:solidFill>
              </a:defRPr>
            </a:lvl9pPr>
          </a:lstStyle>
          <a:p>
            <a:pPr marL="0" lvl="0" indent="0" algn="ctr" rtl="0">
              <a:spcBef>
                <a:spcPts val="0"/>
              </a:spcBef>
              <a:spcAft>
                <a:spcPts val="0"/>
              </a:spcAft>
              <a:buNone/>
            </a:pPr>
            <a:fld id="{00000000-1234-1234-1234-123412341234}" type="slidenum">
              <a:rPr lang="hu-HU"/>
              <a:t>‹#›</a:t>
            </a:fld>
            <a:endParaRPr sz="1800" b="0" i="0" u="none" strike="noStrike" cap="none">
              <a:latin typeface="Helvetica Neue"/>
              <a:ea typeface="Helvetica Neue"/>
              <a:cs typeface="Helvetica Neue"/>
              <a:sym typeface="Helvetica Neue"/>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Üres">
  <p:cSld name="Üres">
    <p:spTree>
      <p:nvGrpSpPr>
        <p:cNvPr id="1" name="Shape 70"/>
        <p:cNvGrpSpPr/>
        <p:nvPr/>
      </p:nvGrpSpPr>
      <p:grpSpPr>
        <a:xfrm>
          <a:off x="0" y="0"/>
          <a:ext cx="0" cy="0"/>
          <a:chOff x="0" y="0"/>
          <a:chExt cx="0" cy="0"/>
        </a:xfrm>
      </p:grpSpPr>
      <p:sp>
        <p:nvSpPr>
          <p:cNvPr id="71" name="Google Shape;71;p16"/>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Tartalom">
    <p:spTree>
      <p:nvGrpSpPr>
        <p:cNvPr id="1" name=""/>
        <p:cNvGrpSpPr/>
        <p:nvPr/>
      </p:nvGrpSpPr>
      <p:grpSpPr>
        <a:xfrm>
          <a:off x="0" y="0"/>
          <a:ext cx="0" cy="0"/>
          <a:chOff x="0" y="0"/>
          <a:chExt cx="0" cy="0"/>
        </a:xfrm>
      </p:grpSpPr>
      <p:sp>
        <p:nvSpPr>
          <p:cNvPr id="2" name="Tartalom helye 1"/>
          <p:cNvSpPr>
            <a:spLocks noGrp="1"/>
          </p:cNvSpPr>
          <p:nvPr>
            <p:ph/>
          </p:nvPr>
        </p:nvSpPr>
        <p:spPr>
          <a:xfrm>
            <a:off x="1219200" y="549277"/>
            <a:ext cx="21945600" cy="1170305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3" name="Rectangle 4">
            <a:extLst>
              <a:ext uri="{FF2B5EF4-FFF2-40B4-BE49-F238E27FC236}">
                <a16:creationId xmlns:a16="http://schemas.microsoft.com/office/drawing/2014/main" id="{7D0285F6-EF8B-4C40-8C5F-96476C6991C2}"/>
              </a:ext>
            </a:extLst>
          </p:cNvPr>
          <p:cNvSpPr>
            <a:spLocks noGrp="1" noChangeArrowheads="1"/>
          </p:cNvSpPr>
          <p:nvPr>
            <p:ph type="dt" sz="half" idx="10"/>
          </p:nvPr>
        </p:nvSpPr>
        <p:spPr>
          <a:ln/>
        </p:spPr>
        <p:txBody>
          <a:bodyPr/>
          <a:lstStyle>
            <a:lvl1pPr>
              <a:defRPr/>
            </a:lvl1pPr>
          </a:lstStyle>
          <a:p>
            <a:pPr>
              <a:defRPr/>
            </a:pPr>
            <a:endParaRPr lang="hu-HU"/>
          </a:p>
        </p:txBody>
      </p:sp>
      <p:sp>
        <p:nvSpPr>
          <p:cNvPr id="4" name="Rectangle 5">
            <a:extLst>
              <a:ext uri="{FF2B5EF4-FFF2-40B4-BE49-F238E27FC236}">
                <a16:creationId xmlns:a16="http://schemas.microsoft.com/office/drawing/2014/main" id="{0D74C616-4CAB-4E3D-8D89-2E408006D834}"/>
              </a:ext>
            </a:extLst>
          </p:cNvPr>
          <p:cNvSpPr>
            <a:spLocks noGrp="1" noChangeArrowheads="1"/>
          </p:cNvSpPr>
          <p:nvPr>
            <p:ph type="ftr" sz="quarter" idx="11"/>
          </p:nvPr>
        </p:nvSpPr>
        <p:spPr>
          <a:ln/>
        </p:spPr>
        <p:txBody>
          <a:bodyPr/>
          <a:lstStyle>
            <a:lvl1pPr>
              <a:defRPr/>
            </a:lvl1pPr>
          </a:lstStyle>
          <a:p>
            <a:pPr>
              <a:defRPr/>
            </a:pPr>
            <a:endParaRPr lang="hu-HU"/>
          </a:p>
        </p:txBody>
      </p:sp>
      <p:sp>
        <p:nvSpPr>
          <p:cNvPr id="5" name="Rectangle 6">
            <a:extLst>
              <a:ext uri="{FF2B5EF4-FFF2-40B4-BE49-F238E27FC236}">
                <a16:creationId xmlns:a16="http://schemas.microsoft.com/office/drawing/2014/main" id="{7E36DD98-3665-4E40-A857-7C9F445324AC}"/>
              </a:ext>
            </a:extLst>
          </p:cNvPr>
          <p:cNvSpPr>
            <a:spLocks noGrp="1" noChangeArrowheads="1"/>
          </p:cNvSpPr>
          <p:nvPr>
            <p:ph type="sldNum" sz="quarter" idx="12"/>
          </p:nvPr>
        </p:nvSpPr>
        <p:spPr>
          <a:xfrm>
            <a:off x="12001499" y="13076008"/>
            <a:ext cx="368505" cy="379591"/>
          </a:xfrm>
          <a:ln/>
        </p:spPr>
        <p:txBody>
          <a:bodyPr/>
          <a:lstStyle>
            <a:lvl1pPr>
              <a:defRPr/>
            </a:lvl1pPr>
          </a:lstStyle>
          <a:p>
            <a:fld id="{7ECCC3FD-AD75-454A-B3E0-2B4C805DA5EE}" type="slidenum">
              <a:rPr lang="hu-HU" altLang="hu-HU"/>
              <a:pPr/>
              <a:t>‹#›</a:t>
            </a:fld>
            <a:endParaRPr lang="hu-HU" altLang="hu-HU"/>
          </a:p>
        </p:txBody>
      </p:sp>
    </p:spTree>
    <p:extLst>
      <p:ext uri="{BB962C8B-B14F-4D97-AF65-F5344CB8AC3E}">
        <p14:creationId xmlns:p14="http://schemas.microsoft.com/office/powerpoint/2010/main" val="1719296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ím és listajelek" type="tx">
  <p:cSld name="TITLE_AND_BODY">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1206500" y="1079500"/>
            <a:ext cx="21971000" cy="1433163"/>
          </a:xfrm>
          <a:prstGeom prst="rect">
            <a:avLst/>
          </a:prstGeom>
          <a:noFill/>
          <a:ln>
            <a:noFill/>
          </a:ln>
        </p:spPr>
        <p:txBody>
          <a:bodyPr spcFirstLastPara="1" wrap="square" lIns="50800" tIns="50800" rIns="50800" bIns="50800" anchor="t"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16" name="Google Shape;16;p3"/>
          <p:cNvSpPr txBox="1">
            <a:spLocks noGrp="1"/>
          </p:cNvSpPr>
          <p:nvPr>
            <p:ph type="body" idx="1"/>
          </p:nvPr>
        </p:nvSpPr>
        <p:spPr>
          <a:xfrm>
            <a:off x="1206500" y="2372962"/>
            <a:ext cx="21971000" cy="934780"/>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17" name="Google Shape;17;p3"/>
          <p:cNvSpPr txBox="1">
            <a:spLocks noGrp="1"/>
          </p:cNvSpPr>
          <p:nvPr>
            <p:ph type="body" idx="2"/>
          </p:nvPr>
        </p:nvSpPr>
        <p:spPr>
          <a:xfrm>
            <a:off x="1206500" y="4248504"/>
            <a:ext cx="21971000" cy="8256012"/>
          </a:xfrm>
          <a:prstGeom prst="rect">
            <a:avLst/>
          </a:prstGeom>
          <a:noFill/>
          <a:ln>
            <a:noFill/>
          </a:ln>
        </p:spPr>
        <p:txBody>
          <a:bodyPr spcFirstLastPara="1" wrap="square" lIns="50800" tIns="50800" rIns="50800" bIns="50800" anchor="t" anchorCtr="0">
            <a:normAutofit/>
          </a:bodyPr>
          <a:lstStyle>
            <a:lvl1pPr marL="457200" lvl="0" indent="-369189" algn="l">
              <a:lnSpc>
                <a:spcPct val="90000"/>
              </a:lnSpc>
              <a:spcBef>
                <a:spcPts val="4500"/>
              </a:spcBef>
              <a:spcAft>
                <a:spcPts val="0"/>
              </a:spcAft>
              <a:buClr>
                <a:srgbClr val="000000"/>
              </a:buClr>
              <a:buSzPts val="2214"/>
              <a:buChar char="•"/>
              <a:defRPr/>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18" name="Google Shape;18;p3"/>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ím és fotó">
  <p:cSld name="Cím és fotó">
    <p:spTree>
      <p:nvGrpSpPr>
        <p:cNvPr id="1" name="Shape 24"/>
        <p:cNvGrpSpPr/>
        <p:nvPr/>
      </p:nvGrpSpPr>
      <p:grpSpPr>
        <a:xfrm>
          <a:off x="0" y="0"/>
          <a:ext cx="0" cy="0"/>
          <a:chOff x="0" y="0"/>
          <a:chExt cx="0" cy="0"/>
        </a:xfrm>
      </p:grpSpPr>
      <p:sp>
        <p:nvSpPr>
          <p:cNvPr id="25" name="Google Shape;25;p5"/>
          <p:cNvSpPr>
            <a:spLocks noGrp="1"/>
          </p:cNvSpPr>
          <p:nvPr>
            <p:ph type="pic" idx="2"/>
          </p:nvPr>
        </p:nvSpPr>
        <p:spPr>
          <a:xfrm>
            <a:off x="-1155700" y="-1295400"/>
            <a:ext cx="26746199" cy="1601893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26" name="Google Shape;26;p5"/>
          <p:cNvSpPr txBox="1">
            <a:spLocks noGrp="1"/>
          </p:cNvSpPr>
          <p:nvPr>
            <p:ph type="title"/>
          </p:nvPr>
        </p:nvSpPr>
        <p:spPr>
          <a:xfrm>
            <a:off x="1206500" y="7124700"/>
            <a:ext cx="21971000" cy="4648200"/>
          </a:xfrm>
          <a:prstGeom prst="rect">
            <a:avLst/>
          </a:prstGeom>
          <a:noFill/>
          <a:ln>
            <a:noFill/>
          </a:ln>
        </p:spPr>
        <p:txBody>
          <a:bodyPr spcFirstLastPara="1" wrap="square" lIns="50800" tIns="50800" rIns="50800" bIns="50800" anchor="b" anchorCtr="0">
            <a:normAutofit/>
          </a:bodyPr>
          <a:lstStyle>
            <a:lvl1pPr lvl="0" algn="l">
              <a:lnSpc>
                <a:spcPct val="80000"/>
              </a:lnSpc>
              <a:spcBef>
                <a:spcPts val="0"/>
              </a:spcBef>
              <a:spcAft>
                <a:spcPts val="0"/>
              </a:spcAft>
              <a:buClr>
                <a:srgbClr val="000000"/>
              </a:buClr>
              <a:buSzPts val="11600"/>
              <a:buFont typeface="Helvetica Neue"/>
              <a:buNone/>
              <a:defRPr sz="116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27" name="Google Shape;27;p5"/>
          <p:cNvSpPr txBox="1">
            <a:spLocks noGrp="1"/>
          </p:cNvSpPr>
          <p:nvPr>
            <p:ph type="body" idx="1"/>
          </p:nvPr>
        </p:nvSpPr>
        <p:spPr>
          <a:xfrm>
            <a:off x="1207690" y="1106137"/>
            <a:ext cx="21968621" cy="636979"/>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3600"/>
              <a:buFont typeface="Helvetica Neue"/>
              <a:buNone/>
              <a:defRPr sz="36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28" name="Google Shape;28;p5"/>
          <p:cNvSpPr txBox="1">
            <a:spLocks noGrp="1"/>
          </p:cNvSpPr>
          <p:nvPr>
            <p:ph type="body" idx="3"/>
          </p:nvPr>
        </p:nvSpPr>
        <p:spPr>
          <a:xfrm>
            <a:off x="1206500" y="11609910"/>
            <a:ext cx="21971000" cy="1116952"/>
          </a:xfrm>
          <a:prstGeom prst="rect">
            <a:avLst/>
          </a:prstGeom>
          <a:noFill/>
          <a:ln>
            <a:noFill/>
          </a:ln>
        </p:spPr>
        <p:txBody>
          <a:bodyPr spcFirstLastPara="1" wrap="square" lIns="50800" tIns="50800" rIns="50800" bIns="508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228600" algn="l">
              <a:lnSpc>
                <a:spcPct val="100000"/>
              </a:lnSpc>
              <a:spcBef>
                <a:spcPts val="0"/>
              </a:spcBef>
              <a:spcAft>
                <a:spcPts val="0"/>
              </a:spcAft>
              <a:buClr>
                <a:srgbClr val="000000"/>
              </a:buClr>
              <a:buSzPts val="5500"/>
              <a:buFont typeface="Helvetica Neue"/>
              <a:buNone/>
              <a:defRPr sz="5500" b="1"/>
            </a:lvl2pPr>
            <a:lvl3pPr marL="1371600" lvl="2" indent="-228600" algn="l">
              <a:lnSpc>
                <a:spcPct val="100000"/>
              </a:lnSpc>
              <a:spcBef>
                <a:spcPts val="0"/>
              </a:spcBef>
              <a:spcAft>
                <a:spcPts val="0"/>
              </a:spcAft>
              <a:buClr>
                <a:srgbClr val="000000"/>
              </a:buClr>
              <a:buSzPts val="5500"/>
              <a:buFont typeface="Helvetica Neue"/>
              <a:buNone/>
              <a:defRPr sz="5500" b="1"/>
            </a:lvl3pPr>
            <a:lvl4pPr marL="1828800" lvl="3" indent="-228600" algn="l">
              <a:lnSpc>
                <a:spcPct val="100000"/>
              </a:lnSpc>
              <a:spcBef>
                <a:spcPts val="0"/>
              </a:spcBef>
              <a:spcAft>
                <a:spcPts val="0"/>
              </a:spcAft>
              <a:buClr>
                <a:srgbClr val="000000"/>
              </a:buClr>
              <a:buSzPts val="5500"/>
              <a:buFont typeface="Helvetica Neue"/>
              <a:buNone/>
              <a:defRPr sz="5500" b="1"/>
            </a:lvl4pPr>
            <a:lvl5pPr marL="2286000" lvl="4" indent="-228600" algn="l">
              <a:lnSpc>
                <a:spcPct val="100000"/>
              </a:lnSpc>
              <a:spcBef>
                <a:spcPts val="0"/>
              </a:spcBef>
              <a:spcAft>
                <a:spcPts val="0"/>
              </a:spcAft>
              <a:buClr>
                <a:srgbClr val="000000"/>
              </a:buClr>
              <a:buSzPts val="5500"/>
              <a:buFont typeface="Helvetica Neue"/>
              <a:buNone/>
              <a:defRPr sz="5500" b="1"/>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29" name="Google Shape;29;p5"/>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ásik cím és fotó ">
  <p:cSld name="Másik cím és fotó ">
    <p:spTree>
      <p:nvGrpSpPr>
        <p:cNvPr id="1" name="Shape 30"/>
        <p:cNvGrpSpPr/>
        <p:nvPr/>
      </p:nvGrpSpPr>
      <p:grpSpPr>
        <a:xfrm>
          <a:off x="0" y="0"/>
          <a:ext cx="0" cy="0"/>
          <a:chOff x="0" y="0"/>
          <a:chExt cx="0" cy="0"/>
        </a:xfrm>
      </p:grpSpPr>
      <p:sp>
        <p:nvSpPr>
          <p:cNvPr id="31" name="Google Shape;31;p6"/>
          <p:cNvSpPr>
            <a:spLocks noGrp="1"/>
          </p:cNvSpPr>
          <p:nvPr>
            <p:ph type="pic" idx="2"/>
          </p:nvPr>
        </p:nvSpPr>
        <p:spPr>
          <a:xfrm>
            <a:off x="10972800" y="-203200"/>
            <a:ext cx="12144836" cy="141351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32" name="Google Shape;32;p6"/>
          <p:cNvSpPr txBox="1">
            <a:spLocks noGrp="1"/>
          </p:cNvSpPr>
          <p:nvPr>
            <p:ph type="title"/>
          </p:nvPr>
        </p:nvSpPr>
        <p:spPr>
          <a:xfrm>
            <a:off x="1206500" y="1270000"/>
            <a:ext cx="9779000" cy="5882273"/>
          </a:xfrm>
          <a:prstGeom prst="rect">
            <a:avLst/>
          </a:prstGeom>
          <a:noFill/>
          <a:ln>
            <a:noFill/>
          </a:ln>
        </p:spPr>
        <p:txBody>
          <a:bodyPr spcFirstLastPara="1" wrap="square" lIns="50800" tIns="50800" rIns="50800" bIns="50800" anchor="b"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33" name="Google Shape;33;p6"/>
          <p:cNvSpPr txBox="1">
            <a:spLocks noGrp="1"/>
          </p:cNvSpPr>
          <p:nvPr>
            <p:ph type="body" idx="1"/>
          </p:nvPr>
        </p:nvSpPr>
        <p:spPr>
          <a:xfrm>
            <a:off x="1206500" y="7060576"/>
            <a:ext cx="9779000" cy="5385424"/>
          </a:xfrm>
          <a:prstGeom prst="rect">
            <a:avLst/>
          </a:prstGeom>
          <a:noFill/>
          <a:ln>
            <a:noFill/>
          </a:ln>
        </p:spPr>
        <p:txBody>
          <a:bodyPr spcFirstLastPara="1" wrap="square" lIns="50800" tIns="50800" rIns="50800" bIns="508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228600" algn="l">
              <a:lnSpc>
                <a:spcPct val="100000"/>
              </a:lnSpc>
              <a:spcBef>
                <a:spcPts val="0"/>
              </a:spcBef>
              <a:spcAft>
                <a:spcPts val="0"/>
              </a:spcAft>
              <a:buClr>
                <a:srgbClr val="000000"/>
              </a:buClr>
              <a:buSzPts val="5500"/>
              <a:buFont typeface="Helvetica Neue"/>
              <a:buNone/>
              <a:defRPr sz="5500" b="1"/>
            </a:lvl2pPr>
            <a:lvl3pPr marL="1371600" lvl="2" indent="-228600" algn="l">
              <a:lnSpc>
                <a:spcPct val="100000"/>
              </a:lnSpc>
              <a:spcBef>
                <a:spcPts val="0"/>
              </a:spcBef>
              <a:spcAft>
                <a:spcPts val="0"/>
              </a:spcAft>
              <a:buClr>
                <a:srgbClr val="000000"/>
              </a:buClr>
              <a:buSzPts val="5500"/>
              <a:buFont typeface="Helvetica Neue"/>
              <a:buNone/>
              <a:defRPr sz="5500" b="1"/>
            </a:lvl3pPr>
            <a:lvl4pPr marL="1828800" lvl="3" indent="-228600" algn="l">
              <a:lnSpc>
                <a:spcPct val="100000"/>
              </a:lnSpc>
              <a:spcBef>
                <a:spcPts val="0"/>
              </a:spcBef>
              <a:spcAft>
                <a:spcPts val="0"/>
              </a:spcAft>
              <a:buClr>
                <a:srgbClr val="000000"/>
              </a:buClr>
              <a:buSzPts val="5500"/>
              <a:buFont typeface="Helvetica Neue"/>
              <a:buNone/>
              <a:defRPr sz="5500" b="1"/>
            </a:lvl4pPr>
            <a:lvl5pPr marL="2286000" lvl="4" indent="-228600" algn="l">
              <a:lnSpc>
                <a:spcPct val="100000"/>
              </a:lnSpc>
              <a:spcBef>
                <a:spcPts val="0"/>
              </a:spcBef>
              <a:spcAft>
                <a:spcPts val="0"/>
              </a:spcAft>
              <a:buClr>
                <a:srgbClr val="000000"/>
              </a:buClr>
              <a:buSzPts val="5500"/>
              <a:buFont typeface="Helvetica Neue"/>
              <a:buNone/>
              <a:defRPr sz="5500" b="1"/>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34" name="Google Shape;34;p6"/>
          <p:cNvSpPr txBox="1">
            <a:spLocks noGrp="1"/>
          </p:cNvSpPr>
          <p:nvPr>
            <p:ph type="sldNum" idx="12"/>
          </p:nvPr>
        </p:nvSpPr>
        <p:spPr>
          <a:xfrm>
            <a:off x="12001499" y="13085233"/>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Felsorolásjelek">
  <p:cSld name="Felsorolásjelek">
    <p:spTree>
      <p:nvGrpSpPr>
        <p:cNvPr id="1" name="Shape 35"/>
        <p:cNvGrpSpPr/>
        <p:nvPr/>
      </p:nvGrpSpPr>
      <p:grpSpPr>
        <a:xfrm>
          <a:off x="0" y="0"/>
          <a:ext cx="0" cy="0"/>
          <a:chOff x="0" y="0"/>
          <a:chExt cx="0" cy="0"/>
        </a:xfrm>
      </p:grpSpPr>
      <p:sp>
        <p:nvSpPr>
          <p:cNvPr id="36" name="Google Shape;36;p7"/>
          <p:cNvSpPr txBox="1">
            <a:spLocks noGrp="1"/>
          </p:cNvSpPr>
          <p:nvPr>
            <p:ph type="body" idx="1"/>
          </p:nvPr>
        </p:nvSpPr>
        <p:spPr>
          <a:xfrm>
            <a:off x="1206500" y="4248504"/>
            <a:ext cx="21971000" cy="8256012"/>
          </a:xfrm>
          <a:prstGeom prst="rect">
            <a:avLst/>
          </a:prstGeom>
          <a:noFill/>
          <a:ln>
            <a:noFill/>
          </a:ln>
        </p:spPr>
        <p:txBody>
          <a:bodyPr spcFirstLastPara="1" wrap="square" lIns="50800" tIns="50800" rIns="50800" bIns="50800" anchor="t" anchorCtr="0">
            <a:normAutofit/>
          </a:bodyPr>
          <a:lstStyle>
            <a:lvl1pPr marL="457200" lvl="0" indent="-369189" algn="l">
              <a:lnSpc>
                <a:spcPct val="90000"/>
              </a:lnSpc>
              <a:spcBef>
                <a:spcPts val="4500"/>
              </a:spcBef>
              <a:spcAft>
                <a:spcPts val="0"/>
              </a:spcAft>
              <a:buClr>
                <a:srgbClr val="000000"/>
              </a:buClr>
              <a:buSzPts val="2214"/>
              <a:buChar char="•"/>
              <a:defRPr/>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37" name="Google Shape;37;p7"/>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ím, listajelek és fénykép">
  <p:cSld name="Cím, listajelek és fénykép">
    <p:spTree>
      <p:nvGrpSpPr>
        <p:cNvPr id="1" name="Shape 38"/>
        <p:cNvGrpSpPr/>
        <p:nvPr/>
      </p:nvGrpSpPr>
      <p:grpSpPr>
        <a:xfrm>
          <a:off x="0" y="0"/>
          <a:ext cx="0" cy="0"/>
          <a:chOff x="0" y="0"/>
          <a:chExt cx="0" cy="0"/>
        </a:xfrm>
      </p:grpSpPr>
      <p:sp>
        <p:nvSpPr>
          <p:cNvPr id="39" name="Google Shape;39;p8"/>
          <p:cNvSpPr txBox="1">
            <a:spLocks noGrp="1"/>
          </p:cNvSpPr>
          <p:nvPr>
            <p:ph type="body" idx="1"/>
          </p:nvPr>
        </p:nvSpPr>
        <p:spPr>
          <a:xfrm>
            <a:off x="1206500" y="2372962"/>
            <a:ext cx="9779000" cy="934780"/>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40" name="Google Shape;40;p8"/>
          <p:cNvSpPr txBox="1">
            <a:spLocks noGrp="1"/>
          </p:cNvSpPr>
          <p:nvPr>
            <p:ph type="body" idx="2"/>
          </p:nvPr>
        </p:nvSpPr>
        <p:spPr>
          <a:xfrm>
            <a:off x="1206500" y="4248504"/>
            <a:ext cx="9779000" cy="8256630"/>
          </a:xfrm>
          <a:prstGeom prst="rect">
            <a:avLst/>
          </a:prstGeom>
          <a:noFill/>
          <a:ln>
            <a:noFill/>
          </a:ln>
        </p:spPr>
        <p:txBody>
          <a:bodyPr spcFirstLastPara="1" wrap="square" lIns="50800" tIns="50800" rIns="50800" bIns="50800" anchor="t" anchorCtr="0">
            <a:normAutofit/>
          </a:bodyPr>
          <a:lstStyle>
            <a:lvl1pPr marL="457200" lvl="0" indent="-369189" algn="l">
              <a:lnSpc>
                <a:spcPct val="90000"/>
              </a:lnSpc>
              <a:spcBef>
                <a:spcPts val="4500"/>
              </a:spcBef>
              <a:spcAft>
                <a:spcPts val="0"/>
              </a:spcAft>
              <a:buClr>
                <a:srgbClr val="000000"/>
              </a:buClr>
              <a:buSzPts val="2214"/>
              <a:buChar char="•"/>
              <a:defRPr/>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41" name="Google Shape;41;p8"/>
          <p:cNvSpPr>
            <a:spLocks noGrp="1"/>
          </p:cNvSpPr>
          <p:nvPr>
            <p:ph type="pic" idx="3"/>
          </p:nvPr>
        </p:nvSpPr>
        <p:spPr>
          <a:xfrm>
            <a:off x="12192000" y="-407266"/>
            <a:ext cx="10916874" cy="1455583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42" name="Google Shape;42;p8"/>
          <p:cNvSpPr txBox="1">
            <a:spLocks noGrp="1"/>
          </p:cNvSpPr>
          <p:nvPr>
            <p:ph type="title"/>
          </p:nvPr>
        </p:nvSpPr>
        <p:spPr>
          <a:xfrm>
            <a:off x="1206500" y="1079500"/>
            <a:ext cx="9779000" cy="1435100"/>
          </a:xfrm>
          <a:prstGeom prst="rect">
            <a:avLst/>
          </a:prstGeom>
          <a:noFill/>
          <a:ln>
            <a:noFill/>
          </a:ln>
        </p:spPr>
        <p:txBody>
          <a:bodyPr spcFirstLastPara="1" wrap="square" lIns="50800" tIns="50800" rIns="50800" bIns="50800" anchor="t"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43" name="Google Shape;43;p8"/>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zakasz">
  <p:cSld name="Szakasz">
    <p:spTree>
      <p:nvGrpSpPr>
        <p:cNvPr id="1" name="Shape 44"/>
        <p:cNvGrpSpPr/>
        <p:nvPr/>
      </p:nvGrpSpPr>
      <p:grpSpPr>
        <a:xfrm>
          <a:off x="0" y="0"/>
          <a:ext cx="0" cy="0"/>
          <a:chOff x="0" y="0"/>
          <a:chExt cx="0" cy="0"/>
        </a:xfrm>
      </p:grpSpPr>
      <p:sp>
        <p:nvSpPr>
          <p:cNvPr id="45" name="Google Shape;45;p9"/>
          <p:cNvSpPr txBox="1">
            <a:spLocks noGrp="1"/>
          </p:cNvSpPr>
          <p:nvPr>
            <p:ph type="title"/>
          </p:nvPr>
        </p:nvSpPr>
        <p:spPr>
          <a:xfrm>
            <a:off x="1206496" y="4533900"/>
            <a:ext cx="21971004" cy="4648200"/>
          </a:xfrm>
          <a:prstGeom prst="rect">
            <a:avLst/>
          </a:prstGeom>
          <a:noFill/>
          <a:ln>
            <a:noFill/>
          </a:ln>
        </p:spPr>
        <p:txBody>
          <a:bodyPr spcFirstLastPara="1" wrap="square" lIns="50800" tIns="50800" rIns="50800" bIns="50800" anchor="ctr" anchorCtr="0">
            <a:normAutofit/>
          </a:bodyPr>
          <a:lstStyle>
            <a:lvl1pPr lvl="0" algn="l">
              <a:lnSpc>
                <a:spcPct val="80000"/>
              </a:lnSpc>
              <a:spcBef>
                <a:spcPts val="0"/>
              </a:spcBef>
              <a:spcAft>
                <a:spcPts val="0"/>
              </a:spcAft>
              <a:buClr>
                <a:srgbClr val="000000"/>
              </a:buClr>
              <a:buSzPts val="11600"/>
              <a:buFont typeface="Helvetica Neue"/>
              <a:buNone/>
              <a:defRPr sz="11600" b="0">
                <a:latin typeface="Helvetica Neue"/>
                <a:ea typeface="Helvetica Neue"/>
                <a:cs typeface="Helvetica Neue"/>
                <a:sym typeface="Helvetica Neu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46" name="Google Shape;46;p9"/>
          <p:cNvSpPr txBox="1">
            <a:spLocks noGrp="1"/>
          </p:cNvSpPr>
          <p:nvPr>
            <p:ph type="sldNum" idx="12"/>
          </p:nvPr>
        </p:nvSpPr>
        <p:spPr>
          <a:xfrm>
            <a:off x="12001499" y="13085233"/>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sak cím">
  <p:cSld name="Csak cím">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1206500" y="1079500"/>
            <a:ext cx="21971000" cy="1434949"/>
          </a:xfrm>
          <a:prstGeom prst="rect">
            <a:avLst/>
          </a:prstGeom>
          <a:noFill/>
          <a:ln>
            <a:noFill/>
          </a:ln>
        </p:spPr>
        <p:txBody>
          <a:bodyPr spcFirstLastPara="1" wrap="square" lIns="50800" tIns="50800" rIns="50800" bIns="50800" anchor="t"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49" name="Google Shape;49;p10"/>
          <p:cNvSpPr txBox="1">
            <a:spLocks noGrp="1"/>
          </p:cNvSpPr>
          <p:nvPr>
            <p:ph type="body" idx="1"/>
          </p:nvPr>
        </p:nvSpPr>
        <p:spPr>
          <a:xfrm>
            <a:off x="1206500" y="2372962"/>
            <a:ext cx="21971000" cy="934780"/>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50" name="Google Shape;50;p10"/>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Megállapítás">
  <p:cSld name="Megállapítás">
    <p:spTree>
      <p:nvGrpSpPr>
        <p:cNvPr id="1" name="Shape 51"/>
        <p:cNvGrpSpPr/>
        <p:nvPr/>
      </p:nvGrpSpPr>
      <p:grpSpPr>
        <a:xfrm>
          <a:off x="0" y="0"/>
          <a:ext cx="0" cy="0"/>
          <a:chOff x="0" y="0"/>
          <a:chExt cx="0" cy="0"/>
        </a:xfrm>
      </p:grpSpPr>
      <p:sp>
        <p:nvSpPr>
          <p:cNvPr id="52" name="Google Shape;52;p11"/>
          <p:cNvSpPr txBox="1">
            <a:spLocks noGrp="1"/>
          </p:cNvSpPr>
          <p:nvPr>
            <p:ph type="body" idx="1"/>
          </p:nvPr>
        </p:nvSpPr>
        <p:spPr>
          <a:xfrm>
            <a:off x="1206500" y="4920843"/>
            <a:ext cx="21971000" cy="3874314"/>
          </a:xfrm>
          <a:prstGeom prst="rect">
            <a:avLst/>
          </a:prstGeom>
          <a:noFill/>
          <a:ln>
            <a:noFill/>
          </a:ln>
        </p:spPr>
        <p:txBody>
          <a:bodyPr spcFirstLastPara="1" wrap="square" lIns="50800" tIns="50800" rIns="50800" bIns="50800" anchor="ctr" anchorCtr="0">
            <a:normAutofit/>
          </a:bodyPr>
          <a:lstStyle>
            <a:lvl1pPr marL="457200" lvl="0" indent="-228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1pPr>
            <a:lvl2pPr marL="914400" lvl="1" indent="-228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2pPr>
            <a:lvl3pPr marL="1371600" lvl="2" indent="-228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3pPr>
            <a:lvl4pPr marL="1828800" lvl="3" indent="-228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4pPr>
            <a:lvl5pPr marL="2286000" lvl="4" indent="-228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53" name="Google Shape;53;p11"/>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206500" y="1079500"/>
            <a:ext cx="21971000" cy="1433163"/>
          </a:xfrm>
          <a:prstGeom prst="rect">
            <a:avLst/>
          </a:prstGeom>
          <a:noFill/>
          <a:ln>
            <a:noFill/>
          </a:ln>
        </p:spPr>
        <p:txBody>
          <a:bodyPr spcFirstLastPara="1" wrap="square" lIns="50800" tIns="50800" rIns="50800" bIns="50800" anchor="t" anchorCtr="0">
            <a:normAutofit/>
          </a:bodyPr>
          <a:lstStyle>
            <a:lvl1pPr marR="0" lvl="0"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1pPr>
            <a:lvl2pPr marR="0" lvl="1"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2pPr>
            <a:lvl3pPr marR="0" lvl="2"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3pPr>
            <a:lvl4pPr marR="0" lvl="3"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4pPr>
            <a:lvl5pPr marR="0" lvl="4"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5pPr>
            <a:lvl6pPr marR="0" lvl="5"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6pPr>
            <a:lvl7pPr marR="0" lvl="6"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7pPr>
            <a:lvl8pPr marR="0" lvl="7"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8pPr>
            <a:lvl9pPr marR="0" lvl="8"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9pPr>
          </a:lstStyle>
          <a:p>
            <a:endParaRPr/>
          </a:p>
        </p:txBody>
      </p:sp>
      <p:sp>
        <p:nvSpPr>
          <p:cNvPr id="7" name="Google Shape;7;p1"/>
          <p:cNvSpPr txBox="1">
            <a:spLocks noGrp="1"/>
          </p:cNvSpPr>
          <p:nvPr>
            <p:ph type="body" idx="1"/>
          </p:nvPr>
        </p:nvSpPr>
        <p:spPr>
          <a:xfrm>
            <a:off x="1206500" y="4248504"/>
            <a:ext cx="21971000" cy="8256012"/>
          </a:xfrm>
          <a:prstGeom prst="rect">
            <a:avLst/>
          </a:prstGeom>
          <a:noFill/>
          <a:ln>
            <a:noFill/>
          </a:ln>
        </p:spPr>
        <p:txBody>
          <a:bodyPr spcFirstLastPara="1" wrap="square" lIns="50800" tIns="50800" rIns="50800" bIns="50800" anchor="t" anchorCtr="0">
            <a:normAutofit/>
          </a:bodyPr>
          <a:lstStyle>
            <a:lvl1pPr marL="457200" marR="0" lvl="0"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L="914400" marR="0" lvl="1"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L="1371600" marR="0" lvl="2"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L="1828800" marR="0" lvl="3"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L="2286000" marR="0" lvl="4"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L="2743200" marR="0" lvl="5"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L="3200400" marR="0" lvl="6"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L="3657600" marR="0" lvl="7"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L="4114800" marR="0" lvl="8" indent="-60350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8" name="Google Shape;8;p1"/>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marR="0" lvl="0"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hu-HU"/>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4"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diakigazolvany.hu/" TargetMode="Externa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it.uni-mate.hu/" TargetMode="Externa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grpSp>
        <p:nvGrpSpPr>
          <p:cNvPr id="76" name="Google Shape;76;p17"/>
          <p:cNvGrpSpPr/>
          <p:nvPr/>
        </p:nvGrpSpPr>
        <p:grpSpPr>
          <a:xfrm>
            <a:off x="-29497" y="2044615"/>
            <a:ext cx="18134255" cy="9988689"/>
            <a:chOff x="-29497" y="2044615"/>
            <a:chExt cx="18134255" cy="9988689"/>
          </a:xfrm>
        </p:grpSpPr>
        <p:sp>
          <p:nvSpPr>
            <p:cNvPr id="77" name="Google Shape;77;p17"/>
            <p:cNvSpPr/>
            <p:nvPr/>
          </p:nvSpPr>
          <p:spPr>
            <a:xfrm>
              <a:off x="-29497" y="2044615"/>
              <a:ext cx="11453578" cy="9988688"/>
            </a:xfrm>
            <a:custGeom>
              <a:avLst/>
              <a:gdLst/>
              <a:ahLst/>
              <a:cxnLst/>
              <a:rect l="l" t="t" r="r" b="b"/>
              <a:pathLst>
                <a:path w="23757" h="21600" extrusionOk="0">
                  <a:moveTo>
                    <a:pt x="0" y="0"/>
                  </a:moveTo>
                  <a:lnTo>
                    <a:pt x="21263" y="0"/>
                  </a:lnTo>
                  <a:cubicBezTo>
                    <a:pt x="21485" y="3363"/>
                    <a:pt x="23757" y="7063"/>
                    <a:pt x="23757" y="10812"/>
                  </a:cubicBezTo>
                  <a:cubicBezTo>
                    <a:pt x="23756" y="14554"/>
                    <a:pt x="21484" y="18244"/>
                    <a:pt x="21263" y="21600"/>
                  </a:cubicBezTo>
                  <a:lnTo>
                    <a:pt x="0" y="21600"/>
                  </a:lnTo>
                  <a:lnTo>
                    <a:pt x="0"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78" name="Google Shape;78;p17"/>
            <p:cNvSpPr/>
            <p:nvPr/>
          </p:nvSpPr>
          <p:spPr>
            <a:xfrm>
              <a:off x="9003666" y="6723760"/>
              <a:ext cx="4145906" cy="5309544"/>
            </a:xfrm>
            <a:custGeom>
              <a:avLst/>
              <a:gdLst/>
              <a:ahLst/>
              <a:cxnLst/>
              <a:rect l="l" t="t" r="r" b="b"/>
              <a:pathLst>
                <a:path w="21978" h="21648" extrusionOk="0">
                  <a:moveTo>
                    <a:pt x="12418" y="45"/>
                  </a:moveTo>
                  <a:lnTo>
                    <a:pt x="0" y="21648"/>
                  </a:lnTo>
                  <a:lnTo>
                    <a:pt x="10222" y="21642"/>
                  </a:lnTo>
                  <a:lnTo>
                    <a:pt x="21978" y="0"/>
                  </a:lnTo>
                  <a:lnTo>
                    <a:pt x="12418"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79" name="Google Shape;79;p17"/>
            <p:cNvSpPr/>
            <p:nvPr/>
          </p:nvSpPr>
          <p:spPr>
            <a:xfrm flipH="1">
              <a:off x="9377212" y="2044615"/>
              <a:ext cx="3779755" cy="4705653"/>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80" name="Google Shape;80;p17"/>
            <p:cNvSpPr/>
            <p:nvPr/>
          </p:nvSpPr>
          <p:spPr>
            <a:xfrm>
              <a:off x="11552197" y="6723759"/>
              <a:ext cx="4074600" cy="5309544"/>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81" name="Google Shape;81;p17"/>
            <p:cNvSpPr/>
            <p:nvPr/>
          </p:nvSpPr>
          <p:spPr>
            <a:xfrm flipH="1">
              <a:off x="11854443" y="2044615"/>
              <a:ext cx="3779756" cy="4705653"/>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82" name="Google Shape;82;p17"/>
            <p:cNvSpPr/>
            <p:nvPr/>
          </p:nvSpPr>
          <p:spPr>
            <a:xfrm>
              <a:off x="14022763" y="6723759"/>
              <a:ext cx="4074600" cy="5309544"/>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83" name="Google Shape;83;p17"/>
            <p:cNvSpPr/>
            <p:nvPr/>
          </p:nvSpPr>
          <p:spPr>
            <a:xfrm flipH="1">
              <a:off x="14325003" y="2044615"/>
              <a:ext cx="3779755" cy="4705653"/>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pic>
        <p:nvPicPr>
          <p:cNvPr id="84" name="Google Shape;84;p17" descr="MATE_2021_green_Rajztábla 1.jpg"/>
          <p:cNvPicPr preferRelativeResize="0"/>
          <p:nvPr/>
        </p:nvPicPr>
        <p:blipFill rotWithShape="1">
          <a:blip r:embed="rId3">
            <a:alphaModFix/>
          </a:blip>
          <a:srcRect l="15451" t="22853" r="15451" b="22852"/>
          <a:stretch/>
        </p:blipFill>
        <p:spPr>
          <a:xfrm>
            <a:off x="18423041" y="5590579"/>
            <a:ext cx="5067811" cy="2535024"/>
          </a:xfrm>
          <a:prstGeom prst="rect">
            <a:avLst/>
          </a:prstGeom>
          <a:noFill/>
          <a:ln>
            <a:noFill/>
          </a:ln>
        </p:spPr>
      </p:pic>
      <p:sp>
        <p:nvSpPr>
          <p:cNvPr id="85" name="Google Shape;85;p17"/>
          <p:cNvSpPr txBox="1"/>
          <p:nvPr/>
        </p:nvSpPr>
        <p:spPr>
          <a:xfrm>
            <a:off x="1545263" y="4317378"/>
            <a:ext cx="10659622" cy="256480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8000"/>
              <a:buFont typeface="Helvetica Neue"/>
              <a:buNone/>
            </a:pPr>
            <a:r>
              <a:rPr lang="hu-HU" sz="8000" b="1" i="0" u="none" strike="noStrike" cap="none" dirty="0">
                <a:solidFill>
                  <a:srgbClr val="FEFDFF"/>
                </a:solidFill>
                <a:latin typeface="Helvetica Neue"/>
                <a:ea typeface="Helvetica Neue"/>
                <a:cs typeface="Helvetica Neue"/>
                <a:sym typeface="Helvetica Neue"/>
              </a:rPr>
              <a:t>Hasznos</a:t>
            </a:r>
          </a:p>
          <a:p>
            <a:pPr marL="0" marR="0" lvl="0" indent="0" algn="l" rtl="0">
              <a:lnSpc>
                <a:spcPct val="100000"/>
              </a:lnSpc>
              <a:spcBef>
                <a:spcPts val="0"/>
              </a:spcBef>
              <a:spcAft>
                <a:spcPts val="0"/>
              </a:spcAft>
              <a:buClr>
                <a:srgbClr val="FEFDFF"/>
              </a:buClr>
              <a:buSzPts val="8000"/>
              <a:buFont typeface="Helvetica Neue"/>
              <a:buNone/>
            </a:pPr>
            <a:r>
              <a:rPr lang="hu-HU" sz="8000" b="1" i="0" u="none" strike="noStrike" cap="none" dirty="0">
                <a:solidFill>
                  <a:srgbClr val="FEFDFF"/>
                </a:solidFill>
                <a:latin typeface="Helvetica Neue"/>
                <a:ea typeface="Helvetica Neue"/>
                <a:cs typeface="Helvetica Neue"/>
                <a:sym typeface="Helvetica Neue"/>
              </a:rPr>
              <a:t>információk</a:t>
            </a:r>
            <a:endParaRPr dirty="0"/>
          </a:p>
        </p:txBody>
      </p:sp>
      <p:sp>
        <p:nvSpPr>
          <p:cNvPr id="86" name="Google Shape;86;p17"/>
          <p:cNvSpPr txBox="1"/>
          <p:nvPr/>
        </p:nvSpPr>
        <p:spPr>
          <a:xfrm>
            <a:off x="1532378" y="7489531"/>
            <a:ext cx="10659622" cy="1272143"/>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800"/>
              <a:buFont typeface="Helvetica Neue"/>
              <a:buNone/>
            </a:pPr>
            <a:r>
              <a:rPr lang="hu-HU" sz="3800" b="1" i="0" u="none" strike="noStrike" cap="none" dirty="0">
                <a:solidFill>
                  <a:srgbClr val="FEFDFF"/>
                </a:solidFill>
                <a:latin typeface="Helvetica Neue"/>
                <a:ea typeface="Helvetica Neue"/>
                <a:cs typeface="Helvetica Neue"/>
                <a:sym typeface="Helvetica Neue"/>
              </a:rPr>
              <a:t>KÉSZÍTETTE: 	</a:t>
            </a:r>
            <a:r>
              <a:rPr lang="hu-HU" sz="3800" b="1" dirty="0">
                <a:solidFill>
                  <a:srgbClr val="FEFDFF"/>
                </a:solidFill>
                <a:latin typeface="Helvetica Neue"/>
                <a:ea typeface="Helvetica Neue"/>
                <a:cs typeface="Helvetica Neue"/>
                <a:sym typeface="Helvetica Neue"/>
              </a:rPr>
              <a:t>SZALAI FERENC</a:t>
            </a:r>
          </a:p>
          <a:p>
            <a:pPr marL="0" marR="0" lvl="0" indent="0" algn="l" rtl="0">
              <a:lnSpc>
                <a:spcPct val="100000"/>
              </a:lnSpc>
              <a:spcBef>
                <a:spcPts val="0"/>
              </a:spcBef>
              <a:spcAft>
                <a:spcPts val="0"/>
              </a:spcAft>
              <a:buClr>
                <a:srgbClr val="FEFDFF"/>
              </a:buClr>
              <a:buSzPts val="3800"/>
              <a:buFont typeface="Helvetica Neue"/>
              <a:buNone/>
            </a:pPr>
            <a:r>
              <a:rPr lang="hu-HU" sz="3800" b="1" dirty="0">
                <a:solidFill>
                  <a:srgbClr val="FEFDFF"/>
                </a:solidFill>
                <a:latin typeface="Helvetica Neue"/>
                <a:ea typeface="Helvetica Neue"/>
                <a:cs typeface="Helvetica Neue"/>
                <a:sym typeface="Helvetica Neue"/>
              </a:rPr>
              <a:t>				oktatási igazgató</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MAGYAR ÁLLAMI (RÉSZ)ÖSZTÖNDÍJ</a:t>
            </a:r>
            <a:endParaRPr dirty="0"/>
          </a:p>
        </p:txBody>
      </p:sp>
      <p:sp>
        <p:nvSpPr>
          <p:cNvPr id="144" name="Google Shape;144;p20"/>
          <p:cNvSpPr txBox="1"/>
          <p:nvPr/>
        </p:nvSpPr>
        <p:spPr>
          <a:xfrm>
            <a:off x="971455" y="1069518"/>
            <a:ext cx="147396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Átsorolás 1.</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8894743"/>
          </a:xfrm>
          <a:prstGeom prst="rect">
            <a:avLst/>
          </a:prstGeom>
          <a:noFill/>
        </p:spPr>
        <p:txBody>
          <a:bodyPr wrap="square">
            <a:spAutoFit/>
          </a:bodyPr>
          <a:lstStyle/>
          <a:p>
            <a:pPr eaLnBrk="1" hangingPunct="1">
              <a:spcBef>
                <a:spcPct val="0"/>
              </a:spcBef>
              <a:buClr>
                <a:srgbClr val="007856"/>
              </a:buClr>
            </a:pPr>
            <a:r>
              <a:rPr lang="hu-HU" altLang="hu-HU" sz="4400" dirty="0">
                <a:latin typeface="Helvetica Neue" panose="020B0604020202020204" charset="0"/>
              </a:rPr>
              <a:t>A hallgató állami ösztöndíjas vagy önköltséges képzésbe való besorolása egy tanév időtartamra szól.</a:t>
            </a:r>
          </a:p>
          <a:p>
            <a:pPr eaLnBrk="1" hangingPunct="1">
              <a:spcBef>
                <a:spcPct val="0"/>
              </a:spcBef>
              <a:buClr>
                <a:srgbClr val="007856"/>
              </a:buClr>
            </a:pPr>
            <a:endParaRPr lang="hu-HU" altLang="hu-HU" sz="4400" dirty="0">
              <a:latin typeface="Helvetica Neue" panose="020B0604020202020204" charset="0"/>
            </a:endParaRPr>
          </a:p>
          <a:p>
            <a:pPr eaLnBrk="1" hangingPunct="1">
              <a:spcBef>
                <a:spcPct val="0"/>
              </a:spcBef>
              <a:buClr>
                <a:srgbClr val="007856"/>
              </a:buClr>
            </a:pPr>
            <a:r>
              <a:rPr lang="hu-HU" altLang="hu-HU" sz="4400" dirty="0">
                <a:latin typeface="Helvetica Neue" panose="020B0604020202020204" charset="0"/>
              </a:rPr>
              <a:t>A 2016/2017 tanévben, vagy azt követően hallgatói jogviszonyt létesítő hallgatók esetében az Egyetem tanévenként köteles magyar állami ösztöndíjjal támogatott képzésről önköltséges képzésre átsorolni azokat a hallgatókat, akik az utolsó két olyan félév átlagában, amelyben hallgatói jogviszonya nem szünetelt, illetve nem külföldi képzésben vett részt, nem szerzett legalább harminchat kreditet, és nem érte el a nemzeti felsőoktatásról szóló 2011. évi CCIV. törvény egyes rendelkezéseinek végrehajtásáról szóló 87/2015. (IV. 9.) Korm. rendelet 10. melléklete szerint a képzési területre meghatározott súlyozott tanulmányi átlagot.</a:t>
            </a:r>
          </a:p>
        </p:txBody>
      </p:sp>
    </p:spTree>
    <p:extLst>
      <p:ext uri="{BB962C8B-B14F-4D97-AF65-F5344CB8AC3E}">
        <p14:creationId xmlns:p14="http://schemas.microsoft.com/office/powerpoint/2010/main" val="71488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MAGYAR ÁLLAMI (RÉSZ)ÖSZTÖNDÍJ</a:t>
            </a:r>
            <a:endParaRPr dirty="0"/>
          </a:p>
        </p:txBody>
      </p:sp>
      <p:sp>
        <p:nvSpPr>
          <p:cNvPr id="144" name="Google Shape;144;p20"/>
          <p:cNvSpPr txBox="1"/>
          <p:nvPr/>
        </p:nvSpPr>
        <p:spPr>
          <a:xfrm>
            <a:off x="971455" y="1069518"/>
            <a:ext cx="147396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Átsorolás 2.</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7540526"/>
          </a:xfrm>
          <a:prstGeom prst="rect">
            <a:avLst/>
          </a:prstGeom>
          <a:noFill/>
        </p:spPr>
        <p:txBody>
          <a:bodyPr wrap="square">
            <a:spAutoFit/>
          </a:bodyPr>
          <a:lstStyle/>
          <a:p>
            <a:pPr marL="0" indent="0" eaLnBrk="1" hangingPunct="1">
              <a:spcBef>
                <a:spcPct val="0"/>
              </a:spcBef>
              <a:buClr>
                <a:srgbClr val="007856"/>
              </a:buClr>
              <a:buFontTx/>
              <a:buNone/>
              <a:defRPr/>
            </a:pPr>
            <a:r>
              <a:rPr lang="hu-HU" altLang="hu-HU" sz="4400" dirty="0">
                <a:latin typeface="Helvetica Neue" panose="020B0604020202020204" charset="0"/>
              </a:rPr>
              <a:t>Súlyozott tanulmányi átlagok az átsorolásnál képzési területenként:</a:t>
            </a:r>
          </a:p>
          <a:p>
            <a:pPr marL="0" indent="0" eaLnBrk="1" hangingPunct="1">
              <a:spcBef>
                <a:spcPct val="0"/>
              </a:spcBef>
              <a:buClr>
                <a:srgbClr val="007856"/>
              </a:buClr>
              <a:buFontTx/>
              <a:buNone/>
              <a:defRPr/>
            </a:pPr>
            <a:endParaRPr lang="hu-HU" altLang="hu-HU" sz="4400" dirty="0">
              <a:latin typeface="Helvetica Neue" panose="020B0604020202020204" charset="0"/>
            </a:endParaRP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agrár: 3,0</a:t>
            </a: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bölcsészettudomány: 3,5</a:t>
            </a: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gazdaságtudományok: 3,0</a:t>
            </a: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informatika: 3,0</a:t>
            </a: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műszaki: 3,0</a:t>
            </a: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művészet: 3,5</a:t>
            </a: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művészetközvetítés: 3,5</a:t>
            </a: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pedagógusképzés: 3,5</a:t>
            </a: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társadalomtudomány: 3,5</a:t>
            </a:r>
          </a:p>
        </p:txBody>
      </p:sp>
    </p:spTree>
    <p:extLst>
      <p:ext uri="{BB962C8B-B14F-4D97-AF65-F5344CB8AC3E}">
        <p14:creationId xmlns:p14="http://schemas.microsoft.com/office/powerpoint/2010/main" val="1289348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MAGYAR ÁLLAMI (RÉSZ)ÖSZTÖNDÍJ</a:t>
            </a:r>
            <a:endParaRPr dirty="0"/>
          </a:p>
        </p:txBody>
      </p:sp>
      <p:sp>
        <p:nvSpPr>
          <p:cNvPr id="144" name="Google Shape;144;p20"/>
          <p:cNvSpPr txBox="1"/>
          <p:nvPr/>
        </p:nvSpPr>
        <p:spPr>
          <a:xfrm>
            <a:off x="971455" y="1069518"/>
            <a:ext cx="147396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Átsorolás 3.</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7540526"/>
          </a:xfrm>
          <a:prstGeom prst="rect">
            <a:avLst/>
          </a:prstGeom>
          <a:noFill/>
        </p:spPr>
        <p:txBody>
          <a:bodyPr wrap="square">
            <a:spAutoFit/>
          </a:bodyPr>
          <a:lstStyle/>
          <a:p>
            <a:pPr eaLnBrk="1" hangingPunct="1">
              <a:spcBef>
                <a:spcPct val="0"/>
              </a:spcBef>
              <a:buClr>
                <a:srgbClr val="007856"/>
              </a:buClr>
            </a:pPr>
            <a:r>
              <a:rPr lang="hu-HU" altLang="hu-HU" sz="4400" dirty="0">
                <a:latin typeface="Helvetica Neue" panose="020B0604020202020204" charset="0"/>
              </a:rPr>
              <a:t>A 2016. szeptember 1-ét követően hallgatói jogviszonyt létesített hallgatók közül a megüresedett állami ösztöndíjas hallgatói létszámkeretre az a hallgató vehető át, aki az utolsó két olyan félév átlagában, amelyben hallgatói jogviszonya nem szünetelt, szerzett legalább harminchat kreditet és az összesített korrigált kreditindex alapján létrehozott hallgatói rangsor elején lévő hallgató.</a:t>
            </a:r>
          </a:p>
          <a:p>
            <a:pPr eaLnBrk="1" hangingPunct="1">
              <a:spcBef>
                <a:spcPct val="0"/>
              </a:spcBef>
              <a:buClr>
                <a:srgbClr val="007856"/>
              </a:buClr>
            </a:pPr>
            <a:endParaRPr lang="hu-HU" altLang="hu-HU" sz="4400" dirty="0">
              <a:latin typeface="Helvetica Neue" panose="020B0604020202020204" charset="0"/>
            </a:endParaRPr>
          </a:p>
          <a:p>
            <a:pPr eaLnBrk="1" hangingPunct="1">
              <a:spcBef>
                <a:spcPct val="0"/>
              </a:spcBef>
              <a:buClr>
                <a:srgbClr val="007856"/>
              </a:buClr>
            </a:pPr>
            <a:r>
              <a:rPr lang="hu-HU" altLang="hu-HU" sz="4400" dirty="0">
                <a:latin typeface="Helvetica Neue" panose="020B0604020202020204" charset="0"/>
              </a:rPr>
              <a:t>Az állami ösztöndíjas képzésre történő átsorolást a NEPTUN TR-en keresztül minden évben június végéig lehet kérelmezni, kérelem benyújtása nélkül nincs helye az állami ösztöndíjas képzésre történő átsorolásnak!</a:t>
            </a:r>
          </a:p>
        </p:txBody>
      </p:sp>
    </p:spTree>
    <p:extLst>
      <p:ext uri="{BB962C8B-B14F-4D97-AF65-F5344CB8AC3E}">
        <p14:creationId xmlns:p14="http://schemas.microsoft.com/office/powerpoint/2010/main" val="2462941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HALLGATÓI JUTTATÁSOK</a:t>
            </a:r>
            <a:endParaRPr dirty="0"/>
          </a:p>
        </p:txBody>
      </p:sp>
      <p:sp>
        <p:nvSpPr>
          <p:cNvPr id="144" name="Google Shape;144;p20"/>
          <p:cNvSpPr txBox="1"/>
          <p:nvPr/>
        </p:nvSpPr>
        <p:spPr>
          <a:xfrm>
            <a:off x="971455" y="1069518"/>
            <a:ext cx="147396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Támogatások formái</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8309967"/>
          </a:xfrm>
          <a:prstGeom prst="rect">
            <a:avLst/>
          </a:prstGeom>
          <a:noFill/>
        </p:spPr>
        <p:txBody>
          <a:bodyPr wrap="square">
            <a:spAutoFit/>
          </a:bodyPr>
          <a:lstStyle/>
          <a:p>
            <a:pPr>
              <a:spcBef>
                <a:spcPts val="600"/>
              </a:spcBef>
              <a:buFontTx/>
              <a:buNone/>
            </a:pPr>
            <a:r>
              <a:rPr lang="hu-HU" altLang="hu-HU" sz="4400" b="1" dirty="0">
                <a:latin typeface="Helvetica Neue" panose="020B0604020202020204" charset="0"/>
              </a:rPr>
              <a:t>Teljesítmény alapú ösztöndíj:</a:t>
            </a:r>
          </a:p>
          <a:p>
            <a:pPr marL="571500" indent="-571500">
              <a:spcBef>
                <a:spcPts val="600"/>
              </a:spcBef>
              <a:buClr>
                <a:srgbClr val="007856"/>
              </a:buClr>
              <a:buFont typeface="Wingdings" panose="05000000000000000000" pitchFamily="2" charset="2"/>
              <a:buChar char="§"/>
            </a:pPr>
            <a:r>
              <a:rPr lang="hu-HU" altLang="hu-HU" sz="4400" b="1" dirty="0">
                <a:latin typeface="Helvetica Neue" panose="020B0604020202020204" charset="0"/>
              </a:rPr>
              <a:t>tanulmányi ösztöndíj</a:t>
            </a:r>
          </a:p>
          <a:p>
            <a:pPr marL="571500" indent="-571500">
              <a:spcBef>
                <a:spcPts val="600"/>
              </a:spcBef>
              <a:buClr>
                <a:srgbClr val="007856"/>
              </a:buClr>
              <a:buFont typeface="Wingdings" panose="05000000000000000000" pitchFamily="2" charset="2"/>
              <a:buChar char="§"/>
            </a:pPr>
            <a:r>
              <a:rPr lang="hu-HU" altLang="hu-HU" sz="4400" b="1" dirty="0">
                <a:latin typeface="Helvetica Neue" panose="020B0604020202020204" charset="0"/>
              </a:rPr>
              <a:t>nemzeti felsőoktatási ösztöndíj</a:t>
            </a:r>
          </a:p>
          <a:p>
            <a:pPr marL="571500" indent="-571500">
              <a:spcBef>
                <a:spcPts val="600"/>
              </a:spcBef>
              <a:buClr>
                <a:srgbClr val="007856"/>
              </a:buClr>
              <a:buFont typeface="Wingdings" panose="05000000000000000000" pitchFamily="2" charset="2"/>
              <a:buChar char="§"/>
            </a:pPr>
            <a:r>
              <a:rPr lang="hu-HU" altLang="hu-HU" sz="4400" b="1" dirty="0">
                <a:latin typeface="Helvetica Neue" panose="020B0604020202020204" charset="0"/>
              </a:rPr>
              <a:t>intézményi szakmai, tudományos és közéleti ösztöndíj</a:t>
            </a:r>
          </a:p>
          <a:p>
            <a:pPr>
              <a:spcBef>
                <a:spcPts val="600"/>
              </a:spcBef>
              <a:buClr>
                <a:srgbClr val="007856"/>
              </a:buClr>
              <a:buFont typeface="Wingdings" panose="05000000000000000000" pitchFamily="2" charset="2"/>
              <a:buNone/>
            </a:pPr>
            <a:endParaRPr lang="hu-HU" altLang="hu-HU" sz="4400" b="1" dirty="0">
              <a:latin typeface="Helvetica Neue" panose="020B0604020202020204" charset="0"/>
            </a:endParaRPr>
          </a:p>
          <a:p>
            <a:pPr>
              <a:spcBef>
                <a:spcPts val="600"/>
              </a:spcBef>
              <a:buClr>
                <a:srgbClr val="007856"/>
              </a:buClr>
              <a:buFont typeface="Wingdings" panose="05000000000000000000" pitchFamily="2" charset="2"/>
              <a:buNone/>
            </a:pPr>
            <a:r>
              <a:rPr lang="hu-HU" altLang="hu-HU" sz="4400" b="1" dirty="0">
                <a:latin typeface="Helvetica Neue" panose="020B0604020202020204" charset="0"/>
              </a:rPr>
              <a:t>Szociális alapú ösztöndíj:</a:t>
            </a:r>
          </a:p>
          <a:p>
            <a:pPr marL="571500" indent="-571500">
              <a:spcBef>
                <a:spcPts val="600"/>
              </a:spcBef>
              <a:buClr>
                <a:srgbClr val="007856"/>
              </a:buClr>
              <a:buFont typeface="Wingdings" panose="05000000000000000000" pitchFamily="2" charset="2"/>
              <a:buChar char="§"/>
            </a:pPr>
            <a:r>
              <a:rPr lang="hu-HU" altLang="hu-HU" sz="4400" b="1" dirty="0">
                <a:latin typeface="Helvetica Neue" panose="020B0604020202020204" charset="0"/>
              </a:rPr>
              <a:t>rendszeres szociális ösztöndíj</a:t>
            </a:r>
          </a:p>
          <a:p>
            <a:pPr marL="571500" indent="-571500">
              <a:spcBef>
                <a:spcPts val="600"/>
              </a:spcBef>
              <a:buClr>
                <a:srgbClr val="007856"/>
              </a:buClr>
              <a:buFont typeface="Wingdings" panose="05000000000000000000" pitchFamily="2" charset="2"/>
              <a:buChar char="§"/>
            </a:pPr>
            <a:r>
              <a:rPr lang="hu-HU" altLang="hu-HU" sz="4400" b="1" dirty="0">
                <a:latin typeface="Helvetica Neue" panose="020B0604020202020204" charset="0"/>
              </a:rPr>
              <a:t>rendkívüli (egyszeri) szociális ösztöndíj</a:t>
            </a:r>
          </a:p>
          <a:p>
            <a:pPr marL="571500" indent="-571500">
              <a:spcBef>
                <a:spcPts val="600"/>
              </a:spcBef>
              <a:buClr>
                <a:srgbClr val="007856"/>
              </a:buClr>
              <a:buFont typeface="Wingdings" panose="05000000000000000000" pitchFamily="2" charset="2"/>
              <a:buChar char="§"/>
            </a:pPr>
            <a:r>
              <a:rPr lang="hu-HU" altLang="hu-HU" sz="4400" b="1" dirty="0">
                <a:latin typeface="Helvetica Neue" panose="020B0604020202020204" charset="0"/>
              </a:rPr>
              <a:t>alaptámogatás</a:t>
            </a:r>
          </a:p>
          <a:p>
            <a:pPr marL="571500" indent="-571500">
              <a:spcBef>
                <a:spcPts val="600"/>
              </a:spcBef>
              <a:buClr>
                <a:srgbClr val="007856"/>
              </a:buClr>
              <a:buFont typeface="Wingdings" panose="05000000000000000000" pitchFamily="2" charset="2"/>
              <a:buChar char="§"/>
            </a:pPr>
            <a:r>
              <a:rPr lang="hu-HU" altLang="hu-HU" sz="4400" b="1" dirty="0">
                <a:latin typeface="Helvetica Neue" panose="020B0604020202020204" charset="0"/>
              </a:rPr>
              <a:t>szakmai gyakorlati ösztöndíj</a:t>
            </a:r>
          </a:p>
          <a:p>
            <a:pPr marL="571500" indent="-571500">
              <a:spcBef>
                <a:spcPts val="600"/>
              </a:spcBef>
              <a:buClr>
                <a:srgbClr val="007856"/>
              </a:buClr>
              <a:buFont typeface="Wingdings" panose="05000000000000000000" pitchFamily="2" charset="2"/>
              <a:buChar char="§"/>
            </a:pPr>
            <a:r>
              <a:rPr lang="hu-HU" altLang="hu-HU" sz="4400" b="1" dirty="0" err="1">
                <a:latin typeface="Helvetica Neue" panose="020B0604020202020204" charset="0"/>
              </a:rPr>
              <a:t>Bursa</a:t>
            </a:r>
            <a:r>
              <a:rPr lang="hu-HU" altLang="hu-HU" sz="4400" b="1" dirty="0">
                <a:latin typeface="Helvetica Neue" panose="020B0604020202020204" charset="0"/>
              </a:rPr>
              <a:t> Hungarica Felsőoktatási Önkormányzati Ösztöndíj</a:t>
            </a:r>
            <a:endParaRPr lang="hu-HU" altLang="hu-HU" sz="4400" dirty="0">
              <a:latin typeface="Helvetica Neue" panose="020B0604020202020204" charset="0"/>
            </a:endParaRPr>
          </a:p>
        </p:txBody>
      </p:sp>
    </p:spTree>
    <p:extLst>
      <p:ext uri="{BB962C8B-B14F-4D97-AF65-F5344CB8AC3E}">
        <p14:creationId xmlns:p14="http://schemas.microsoft.com/office/powerpoint/2010/main" val="3103352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DIÁKIGAZOLVÁNY IGÉNYLÉSE</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8651599"/>
          </a:xfrm>
          <a:prstGeom prst="rect">
            <a:avLst/>
          </a:prstGeom>
          <a:noFill/>
        </p:spPr>
        <p:txBody>
          <a:bodyPr wrap="square">
            <a:spAutoFit/>
          </a:bodyPr>
          <a:lstStyle/>
          <a:p>
            <a:pPr marL="571500" indent="-571500" eaLnBrk="1" hangingPunct="1">
              <a:spcBef>
                <a:spcPct val="35000"/>
              </a:spcBef>
              <a:buClr>
                <a:srgbClr val="007856"/>
              </a:buClr>
              <a:buFont typeface="Wingdings" panose="05000000000000000000" pitchFamily="2" charset="2"/>
              <a:buChar char="§"/>
            </a:pPr>
            <a:r>
              <a:rPr lang="hu-HU" altLang="hu-HU" sz="3600" b="1" dirty="0">
                <a:latin typeface="Helvetica Neue" panose="020B0604020202020204" charset="0"/>
              </a:rPr>
              <a:t>A Hallgató az okmányirodában NEK azonosítót igényel – amennyiben még nincs NEK azonosítója – a fénykép és aláírása rögzítésével (díjmentesen)</a:t>
            </a:r>
          </a:p>
          <a:p>
            <a:pPr marL="571500" indent="-571500" eaLnBrk="1" hangingPunct="1">
              <a:spcBef>
                <a:spcPct val="35000"/>
              </a:spcBef>
              <a:buClr>
                <a:srgbClr val="007856"/>
              </a:buClr>
              <a:buFont typeface="Wingdings" panose="05000000000000000000" pitchFamily="2" charset="2"/>
              <a:buChar char="§"/>
            </a:pPr>
            <a:r>
              <a:rPr lang="hu-HU" altLang="hu-HU" sz="3600" b="1" dirty="0">
                <a:latin typeface="Helvetica Neue" panose="020B0604020202020204" charset="0"/>
              </a:rPr>
              <a:t>A Hallgató jelzi a diákigazolvány igénylési szándékát a </a:t>
            </a:r>
            <a:r>
              <a:rPr lang="hu-HU" altLang="hu-HU" sz="3600" b="1" dirty="0" err="1">
                <a:latin typeface="Helvetica Neue" panose="020B0604020202020204" charset="0"/>
              </a:rPr>
              <a:t>Neptunon</a:t>
            </a:r>
            <a:r>
              <a:rPr lang="hu-HU" altLang="hu-HU" sz="3600" b="1" dirty="0">
                <a:latin typeface="Helvetica Neue" panose="020B0604020202020204" charset="0"/>
              </a:rPr>
              <a:t> keresztül</a:t>
            </a:r>
          </a:p>
          <a:p>
            <a:pPr marL="571500" indent="-571500" eaLnBrk="1" hangingPunct="1">
              <a:spcBef>
                <a:spcPct val="35000"/>
              </a:spcBef>
              <a:buClr>
                <a:srgbClr val="007856"/>
              </a:buClr>
              <a:buFont typeface="Wingdings" panose="05000000000000000000" pitchFamily="2" charset="2"/>
              <a:buChar char="§"/>
            </a:pPr>
            <a:r>
              <a:rPr lang="hu-HU" altLang="hu-HU" sz="3600" b="1" dirty="0">
                <a:latin typeface="Helvetica Neue" panose="020B0604020202020204" charset="0"/>
              </a:rPr>
              <a:t>Az Intézmény ellenőrzi és jóváhagyja az igényléseket</a:t>
            </a:r>
          </a:p>
          <a:p>
            <a:pPr marL="571500" indent="-571500" eaLnBrk="1" hangingPunct="1">
              <a:spcBef>
                <a:spcPct val="35000"/>
              </a:spcBef>
              <a:buClr>
                <a:srgbClr val="007856"/>
              </a:buClr>
              <a:buFont typeface="Wingdings" panose="05000000000000000000" pitchFamily="2" charset="2"/>
              <a:buChar char="§"/>
            </a:pPr>
            <a:r>
              <a:rPr lang="hu-HU" altLang="hu-HU" sz="3600" b="1" dirty="0">
                <a:latin typeface="Helvetica Neue" panose="020B0604020202020204" charset="0"/>
              </a:rPr>
              <a:t>Az Intézmény igénylési csomagot állít össze és elektronikus aláírással beküldi a NEPTUN TR-en keresztül a Felsőoktatási Információs Rendszerbe</a:t>
            </a:r>
          </a:p>
          <a:p>
            <a:pPr marL="571500" indent="-571500" eaLnBrk="1" hangingPunct="1">
              <a:spcBef>
                <a:spcPct val="35000"/>
              </a:spcBef>
              <a:buClr>
                <a:srgbClr val="007856"/>
              </a:buClr>
              <a:buFont typeface="Wingdings" panose="05000000000000000000" pitchFamily="2" charset="2"/>
              <a:buChar char="§"/>
            </a:pPr>
            <a:r>
              <a:rPr lang="hu-HU" altLang="hu-HU" sz="3600" b="1" dirty="0">
                <a:latin typeface="Helvetica Neue" panose="020B0604020202020204" charset="0"/>
              </a:rPr>
              <a:t>A FIR ellenőrzi a beérkezett diákigazolvány igényléseket</a:t>
            </a:r>
          </a:p>
          <a:p>
            <a:pPr marL="571500" indent="-571500" eaLnBrk="1" hangingPunct="1">
              <a:spcBef>
                <a:spcPct val="35000"/>
              </a:spcBef>
              <a:buClr>
                <a:srgbClr val="007856"/>
              </a:buClr>
              <a:buFont typeface="Wingdings" panose="05000000000000000000" pitchFamily="2" charset="2"/>
              <a:buChar char="§"/>
            </a:pPr>
            <a:r>
              <a:rPr lang="hu-HU" altLang="hu-HU" sz="3600" b="1" dirty="0">
                <a:latin typeface="Helvetica Neue" panose="020B0604020202020204" charset="0"/>
              </a:rPr>
              <a:t>A FIR elektronikus választ küld az igénylés elfogadásának státuszáról</a:t>
            </a:r>
          </a:p>
          <a:p>
            <a:pPr marL="571500" indent="-571500" eaLnBrk="1" hangingPunct="1">
              <a:spcBef>
                <a:spcPct val="35000"/>
              </a:spcBef>
              <a:buClr>
                <a:srgbClr val="007856"/>
              </a:buClr>
              <a:buFont typeface="Wingdings" panose="05000000000000000000" pitchFamily="2" charset="2"/>
              <a:buChar char="§"/>
            </a:pPr>
            <a:r>
              <a:rPr lang="hu-HU" altLang="hu-HU" sz="3600" b="1" dirty="0">
                <a:latin typeface="Helvetica Neue" panose="020B0604020202020204" charset="0"/>
              </a:rPr>
              <a:t>Az Intézmény díjmentesen igazolást állít ki a hallgató kérésére</a:t>
            </a:r>
          </a:p>
          <a:p>
            <a:pPr marL="571500" indent="-571500" eaLnBrk="1" hangingPunct="1">
              <a:spcBef>
                <a:spcPct val="35000"/>
              </a:spcBef>
              <a:buClr>
                <a:srgbClr val="007856"/>
              </a:buClr>
              <a:buFont typeface="Wingdings" panose="05000000000000000000" pitchFamily="2" charset="2"/>
              <a:buChar char="§"/>
            </a:pPr>
            <a:r>
              <a:rPr lang="hu-HU" altLang="hu-HU" sz="3600" b="1" dirty="0">
                <a:latin typeface="Helvetica Neue" panose="020B0604020202020204" charset="0"/>
              </a:rPr>
              <a:t>A Gyártó legyártja a diákigazolványt, amelyet az Egyetemnek postáz ki</a:t>
            </a:r>
          </a:p>
          <a:p>
            <a:pPr marL="571500" indent="-571500" eaLnBrk="1" hangingPunct="1">
              <a:spcBef>
                <a:spcPct val="35000"/>
              </a:spcBef>
              <a:buClr>
                <a:srgbClr val="007856"/>
              </a:buClr>
              <a:buFont typeface="Wingdings" panose="05000000000000000000" pitchFamily="2" charset="2"/>
              <a:buChar char="§"/>
            </a:pPr>
            <a:endParaRPr lang="hu-HU" altLang="hu-HU" sz="3600" b="1" dirty="0">
              <a:latin typeface="Helvetica Neue" panose="020B0604020202020204" charset="0"/>
            </a:endParaRPr>
          </a:p>
          <a:p>
            <a:pPr marL="0" lvl="1" eaLnBrk="1" hangingPunct="1">
              <a:spcBef>
                <a:spcPct val="35000"/>
              </a:spcBef>
              <a:buClr>
                <a:srgbClr val="007856"/>
              </a:buClr>
              <a:buFontTx/>
              <a:buNone/>
            </a:pPr>
            <a:r>
              <a:rPr lang="hu-HU" altLang="hu-HU" sz="4400" b="1" dirty="0">
                <a:latin typeface="Helvetica Neue" panose="020B0604020202020204" charset="0"/>
              </a:rPr>
              <a:t>Bővebb információ: </a:t>
            </a:r>
            <a:r>
              <a:rPr lang="hu-HU" altLang="hu-HU" sz="4400" b="1" dirty="0">
                <a:latin typeface="Helvetica Neue" panose="020B0604020202020204" charset="0"/>
                <a:hlinkClick r:id="rId5"/>
              </a:rPr>
              <a:t>http://www.diakigazolvany.hu</a:t>
            </a:r>
            <a:endParaRPr lang="hu-HU" altLang="hu-HU" sz="4400" dirty="0">
              <a:latin typeface="Helvetica Neue" panose="020B0604020202020204" charset="0"/>
            </a:endParaRPr>
          </a:p>
        </p:txBody>
      </p:sp>
    </p:spTree>
    <p:extLst>
      <p:ext uri="{BB962C8B-B14F-4D97-AF65-F5344CB8AC3E}">
        <p14:creationId xmlns:p14="http://schemas.microsoft.com/office/powerpoint/2010/main" val="3420242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HASZNOS INFORMÁCIÓK</a:t>
            </a:r>
            <a:endParaRPr dirty="0"/>
          </a:p>
        </p:txBody>
      </p:sp>
      <p:sp>
        <p:nvSpPr>
          <p:cNvPr id="144" name="Google Shape;144;p20"/>
          <p:cNvSpPr txBox="1"/>
          <p:nvPr/>
        </p:nvSpPr>
        <p:spPr>
          <a:xfrm>
            <a:off x="971455" y="1069518"/>
            <a:ext cx="147396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Kezdeti lépések elősegítése</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8309967"/>
          </a:xfrm>
          <a:prstGeom prst="rect">
            <a:avLst/>
          </a:prstGeom>
          <a:noFill/>
        </p:spPr>
        <p:txBody>
          <a:bodyPr wrap="square">
            <a:spAutoFit/>
          </a:bodyPr>
          <a:lstStyle/>
          <a:p>
            <a:pPr marL="571500" indent="-571500" eaLnBrk="1" hangingPunct="1">
              <a:spcBef>
                <a:spcPct val="35000"/>
              </a:spcBef>
              <a:buClr>
                <a:srgbClr val="007856"/>
              </a:buClr>
              <a:buFont typeface="Wingdings" panose="05000000000000000000" pitchFamily="2" charset="2"/>
              <a:buChar char="§"/>
            </a:pPr>
            <a:r>
              <a:rPr lang="hu-HU" altLang="hu-HU" sz="4400" b="1" dirty="0">
                <a:latin typeface="Helvetica Neue" panose="020B0604020202020204" charset="0"/>
              </a:rPr>
              <a:t>informatika órán MATE azonosító használata szükséges </a:t>
            </a:r>
            <a:r>
              <a:rPr lang="hu-HU" altLang="hu-HU" sz="4400" b="1" dirty="0">
                <a:latin typeface="Helvetica Neue" panose="020B0604020202020204" charset="0"/>
                <a:hlinkClick r:id="rId5"/>
              </a:rPr>
              <a:t>http://it.uni-mate.hu</a:t>
            </a:r>
            <a:r>
              <a:rPr lang="hu-HU" altLang="hu-HU" sz="4400" b="1" dirty="0">
                <a:latin typeface="Helvetica Neue" panose="020B0604020202020204" charset="0"/>
              </a:rPr>
              <a:t> – Hallgatóknak menüpont </a:t>
            </a:r>
          </a:p>
          <a:p>
            <a:pPr marL="571500" indent="-571500" eaLnBrk="1" hangingPunct="1">
              <a:spcBef>
                <a:spcPct val="35000"/>
              </a:spcBef>
              <a:buClr>
                <a:srgbClr val="007856"/>
              </a:buClr>
              <a:buFont typeface="Wingdings" panose="05000000000000000000" pitchFamily="2" charset="2"/>
              <a:buChar char="§"/>
            </a:pPr>
            <a:r>
              <a:rPr lang="hu-HU" altLang="hu-HU" sz="4400" b="1" dirty="0">
                <a:latin typeface="Helvetica Neue" panose="020B0604020202020204" charset="0"/>
              </a:rPr>
              <a:t>honlapokon bizonyos információk csak jelszóval (MATE azonosító) elérhetők (pl. szabályzatok)</a:t>
            </a:r>
          </a:p>
          <a:p>
            <a:pPr marL="571500" indent="-571500" eaLnBrk="1" hangingPunct="1">
              <a:spcBef>
                <a:spcPct val="35000"/>
              </a:spcBef>
              <a:buClr>
                <a:srgbClr val="007856"/>
              </a:buClr>
              <a:buFont typeface="Wingdings" panose="05000000000000000000" pitchFamily="2" charset="2"/>
              <a:buChar char="§"/>
            </a:pPr>
            <a:r>
              <a:rPr lang="hu-HU" altLang="hu-HU" sz="4400" b="1" dirty="0">
                <a:latin typeface="Helvetica Neue" panose="020B0604020202020204" charset="0"/>
              </a:rPr>
              <a:t>E-</a:t>
            </a:r>
            <a:r>
              <a:rPr lang="hu-HU" altLang="hu-HU" sz="4400" b="1" dirty="0" err="1">
                <a:latin typeface="Helvetica Neue" panose="020B0604020202020204" charset="0"/>
              </a:rPr>
              <a:t>learning</a:t>
            </a:r>
            <a:r>
              <a:rPr lang="hu-HU" altLang="hu-HU" sz="4400" b="1" dirty="0">
                <a:latin typeface="Helvetica Neue" panose="020B0604020202020204" charset="0"/>
              </a:rPr>
              <a:t> bejelentkezés csak beiratkozást követően lehetséges kb. 2 nap eltelte után</a:t>
            </a:r>
          </a:p>
          <a:p>
            <a:pPr marL="571500" indent="-571500" eaLnBrk="1" hangingPunct="1">
              <a:spcBef>
                <a:spcPct val="35000"/>
              </a:spcBef>
              <a:buClr>
                <a:srgbClr val="007856"/>
              </a:buClr>
              <a:buFont typeface="Wingdings" panose="05000000000000000000" pitchFamily="2" charset="2"/>
              <a:buChar char="§"/>
            </a:pPr>
            <a:r>
              <a:rPr lang="hu-HU" altLang="hu-HU" sz="4400" b="1" dirty="0">
                <a:latin typeface="Helvetica Neue" panose="020B0604020202020204" charset="0"/>
              </a:rPr>
              <a:t>NEPTUN TR kérvénykezelő használata</a:t>
            </a:r>
          </a:p>
          <a:p>
            <a:pPr marL="571500" indent="-571500" eaLnBrk="1" hangingPunct="1">
              <a:spcBef>
                <a:spcPct val="35000"/>
              </a:spcBef>
              <a:buClr>
                <a:srgbClr val="007856"/>
              </a:buClr>
              <a:buFont typeface="Wingdings" panose="05000000000000000000" pitchFamily="2" charset="2"/>
              <a:buChar char="§"/>
            </a:pPr>
            <a:r>
              <a:rPr lang="hu-HU" altLang="hu-HU" sz="4400" b="1" dirty="0">
                <a:latin typeface="Helvetica Neue" panose="020B0604020202020204" charset="0"/>
              </a:rPr>
              <a:t>értesítés a hallgatókat érintő információkról a honlapon és</a:t>
            </a:r>
            <a:br>
              <a:rPr lang="hu-HU" altLang="hu-HU" sz="4400" b="1" dirty="0">
                <a:latin typeface="Helvetica Neue" panose="020B0604020202020204" charset="0"/>
              </a:rPr>
            </a:br>
            <a:r>
              <a:rPr lang="hu-HU" altLang="hu-HU" sz="4400" b="1" dirty="0">
                <a:latin typeface="Helvetica Neue" panose="020B0604020202020204" charset="0"/>
              </a:rPr>
              <a:t>a NEPTUN TR-en/e-mail-en keresztül</a:t>
            </a:r>
          </a:p>
          <a:p>
            <a:pPr marL="571500" indent="-571500" eaLnBrk="1" hangingPunct="1">
              <a:spcBef>
                <a:spcPct val="35000"/>
              </a:spcBef>
              <a:buClr>
                <a:srgbClr val="007856"/>
              </a:buClr>
              <a:buFont typeface="Wingdings" panose="05000000000000000000" pitchFamily="2" charset="2"/>
              <a:buChar char="§"/>
            </a:pPr>
            <a:r>
              <a:rPr lang="hu-HU" altLang="hu-HU" sz="4400" b="1" dirty="0">
                <a:latin typeface="Helvetica Neue" panose="020B0604020202020204" charset="0"/>
              </a:rPr>
              <a:t>terepgyakorlati kurzusfelvétel (ahol van terepgyakorlat)</a:t>
            </a:r>
          </a:p>
        </p:txBody>
      </p:sp>
    </p:spTree>
    <p:extLst>
      <p:ext uri="{BB962C8B-B14F-4D97-AF65-F5344CB8AC3E}">
        <p14:creationId xmlns:p14="http://schemas.microsoft.com/office/powerpoint/2010/main" val="1439513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239096"/>
            <a:ext cx="8651334" cy="1087477"/>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A BEIRATKOZÁSHOZ SZÜKSÉGES DOKUMENTUMOK</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8894743"/>
          </a:xfrm>
          <a:prstGeom prst="rect">
            <a:avLst/>
          </a:prstGeom>
          <a:noFill/>
        </p:spPr>
        <p:txBody>
          <a:bodyPr wrap="square">
            <a:spAutoFit/>
          </a:bodyPr>
          <a:lstStyle/>
          <a:p>
            <a:pPr marL="571500" indent="-571500" eaLnBrk="1" hangingPunct="1">
              <a:buClr>
                <a:srgbClr val="007856"/>
              </a:buClr>
              <a:buFont typeface="Wingdings" panose="05000000000000000000" pitchFamily="2" charset="2"/>
              <a:buChar char="§"/>
              <a:defRPr/>
            </a:pPr>
            <a:r>
              <a:rPr lang="hu-HU" altLang="hu-HU" sz="4400" kern="0" dirty="0">
                <a:latin typeface="Helvetica Neue" panose="020B0604020202020204" charset="0"/>
              </a:rPr>
              <a:t>NEPTUN-</a:t>
            </a:r>
            <a:r>
              <a:rPr lang="hu-HU" altLang="hu-HU" sz="4400" kern="0" dirty="0" err="1">
                <a:latin typeface="Helvetica Neue" panose="020B0604020202020204" charset="0"/>
              </a:rPr>
              <a:t>on</a:t>
            </a:r>
            <a:r>
              <a:rPr lang="hu-HU" altLang="hu-HU" sz="4400" kern="0" dirty="0">
                <a:latin typeface="Helvetica Neue" panose="020B0604020202020204" charset="0"/>
              </a:rPr>
              <a:t> kitöltött és aláírt beiratkozási lap (mindkét példány)</a:t>
            </a:r>
          </a:p>
          <a:p>
            <a:pPr eaLnBrk="1" hangingPunct="1">
              <a:buClr>
                <a:srgbClr val="007856"/>
              </a:buClr>
              <a:defRPr/>
            </a:pPr>
            <a:endParaRPr lang="hu-HU" altLang="hu-HU" sz="4400" kern="0" dirty="0">
              <a:latin typeface="Helvetica Neue" panose="020B0604020202020204" charset="0"/>
            </a:endParaRPr>
          </a:p>
          <a:p>
            <a:pPr marL="571500" indent="-571500" eaLnBrk="1" hangingPunct="1">
              <a:buClr>
                <a:srgbClr val="007856"/>
              </a:buClr>
              <a:buFont typeface="Wingdings" panose="05000000000000000000" pitchFamily="2" charset="2"/>
              <a:buChar char="§"/>
              <a:defRPr/>
            </a:pPr>
            <a:r>
              <a:rPr lang="hu-HU" altLang="hu-HU" sz="4400" kern="0" dirty="0">
                <a:latin typeface="Helvetica Neue" panose="020B0604020202020204" charset="0"/>
              </a:rPr>
              <a:t>önköltséges hallgatóknál képzési szerződés (két példány)</a:t>
            </a:r>
          </a:p>
          <a:p>
            <a:pPr eaLnBrk="1" hangingPunct="1">
              <a:buClr>
                <a:srgbClr val="007856"/>
              </a:buClr>
              <a:defRPr/>
            </a:pPr>
            <a:endParaRPr lang="hu-HU" altLang="hu-HU" sz="4400" kern="0" dirty="0">
              <a:latin typeface="Helvetica Neue" panose="020B0604020202020204" charset="0"/>
            </a:endParaRPr>
          </a:p>
          <a:p>
            <a:pPr marL="571500" indent="-571500" eaLnBrk="1" hangingPunct="1">
              <a:buClr>
                <a:srgbClr val="007856"/>
              </a:buClr>
              <a:buFont typeface="Wingdings" panose="05000000000000000000" pitchFamily="2" charset="2"/>
              <a:buChar char="§"/>
              <a:defRPr/>
            </a:pPr>
            <a:r>
              <a:rPr lang="hu-HU" altLang="hu-HU" sz="4400" kern="0" dirty="0">
                <a:latin typeface="Helvetica Neue" panose="020B0604020202020204" charset="0"/>
              </a:rPr>
              <a:t>személyi igazolvány, TAJ kártya, adóazonosító (kártya)</a:t>
            </a:r>
          </a:p>
          <a:p>
            <a:pPr eaLnBrk="1" hangingPunct="1">
              <a:buClr>
                <a:srgbClr val="007856"/>
              </a:buClr>
              <a:defRPr/>
            </a:pPr>
            <a:endParaRPr lang="hu-HU" altLang="hu-HU" sz="4400" kern="0" dirty="0">
              <a:latin typeface="Helvetica Neue" panose="020B0604020202020204" charset="0"/>
            </a:endParaRPr>
          </a:p>
          <a:p>
            <a:pPr marL="571500" indent="-571500" eaLnBrk="1" hangingPunct="1">
              <a:buClr>
                <a:srgbClr val="007856"/>
              </a:buClr>
              <a:buFont typeface="Wingdings" panose="05000000000000000000" pitchFamily="2" charset="2"/>
              <a:buChar char="§"/>
              <a:defRPr/>
            </a:pPr>
            <a:r>
              <a:rPr lang="hu-HU" altLang="hu-HU" sz="4400" kern="0" dirty="0">
                <a:latin typeface="Helvetica Neue" panose="020B0604020202020204" charset="0"/>
              </a:rPr>
              <a:t>1 db fénykép (hátoldalán olvashatóan a hallgató neve és NK)</a:t>
            </a:r>
          </a:p>
          <a:p>
            <a:pPr eaLnBrk="1" hangingPunct="1">
              <a:buClr>
                <a:srgbClr val="007856"/>
              </a:buClr>
              <a:defRPr/>
            </a:pPr>
            <a:endParaRPr lang="hu-HU" altLang="hu-HU" sz="4400" kern="0" dirty="0">
              <a:latin typeface="Helvetica Neue" panose="020B0604020202020204" charset="0"/>
            </a:endParaRPr>
          </a:p>
          <a:p>
            <a:pPr marL="571500" indent="-571500" eaLnBrk="1" hangingPunct="1">
              <a:buClr>
                <a:srgbClr val="007856"/>
              </a:buClr>
              <a:buFont typeface="Wingdings" panose="05000000000000000000" pitchFamily="2" charset="2"/>
              <a:buChar char="§"/>
              <a:defRPr/>
            </a:pPr>
            <a:r>
              <a:rPr lang="hu-HU" altLang="hu-HU" sz="4400" kern="0" dirty="0">
                <a:latin typeface="Helvetica Neue" panose="020B0604020202020204" charset="0"/>
              </a:rPr>
              <a:t>érettségi bizonyítvány/oklevél, nyelvvizsga-bizonyítvány és minden egyéb a felvételi eljárás során pontszámítás alapját képező dokumentum eredeti példánya és fénymásolata</a:t>
            </a:r>
          </a:p>
          <a:p>
            <a:pPr eaLnBrk="1" hangingPunct="1">
              <a:buClr>
                <a:srgbClr val="007856"/>
              </a:buClr>
              <a:defRPr/>
            </a:pPr>
            <a:endParaRPr lang="hu-HU" altLang="hu-HU" sz="4400" kern="0" dirty="0">
              <a:latin typeface="Helvetica Neue" panose="020B0604020202020204" charset="0"/>
            </a:endParaRPr>
          </a:p>
          <a:p>
            <a:pPr marL="571500" indent="-571500" eaLnBrk="1" hangingPunct="1">
              <a:buClr>
                <a:srgbClr val="007856"/>
              </a:buClr>
              <a:buFont typeface="Wingdings" panose="05000000000000000000" pitchFamily="2" charset="2"/>
              <a:buChar char="§"/>
              <a:defRPr/>
            </a:pPr>
            <a:r>
              <a:rPr lang="hu-HU" altLang="hu-HU" sz="4400" kern="0" dirty="0">
                <a:latin typeface="Helvetica Neue" panose="020B0604020202020204" charset="0"/>
              </a:rPr>
              <a:t>mesterképzésnél kreditelismerési határozat (ha szükséges volt)</a:t>
            </a:r>
          </a:p>
        </p:txBody>
      </p:sp>
    </p:spTree>
    <p:extLst>
      <p:ext uri="{BB962C8B-B14F-4D97-AF65-F5344CB8AC3E}">
        <p14:creationId xmlns:p14="http://schemas.microsoft.com/office/powerpoint/2010/main" val="1044899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Google Shape;103;p19">
            <a:extLst>
              <a:ext uri="{FF2B5EF4-FFF2-40B4-BE49-F238E27FC236}">
                <a16:creationId xmlns:a16="http://schemas.microsoft.com/office/drawing/2014/main" id="{D4AF89D2-7EF8-4528-80A8-7FC4E3767217}"/>
              </a:ext>
            </a:extLst>
          </p:cNvPr>
          <p:cNvPicPr preferRelativeResize="0"/>
          <p:nvPr/>
        </p:nvPicPr>
        <p:blipFill rotWithShape="1">
          <a:blip r:embed="rId2">
            <a:alphaModFix/>
          </a:blip>
          <a:srcRect l="22208" t="-1" b="-1281"/>
          <a:stretch/>
        </p:blipFill>
        <p:spPr>
          <a:xfrm>
            <a:off x="-55638" y="-37310"/>
            <a:ext cx="16765662" cy="2070880"/>
          </a:xfrm>
          <a:prstGeom prst="rect">
            <a:avLst/>
          </a:prstGeom>
          <a:noFill/>
          <a:ln>
            <a:noFill/>
          </a:ln>
        </p:spPr>
      </p:pic>
      <p:sp>
        <p:nvSpPr>
          <p:cNvPr id="4099" name="Rectangle 3">
            <a:extLst>
              <a:ext uri="{FF2B5EF4-FFF2-40B4-BE49-F238E27FC236}">
                <a16:creationId xmlns:a16="http://schemas.microsoft.com/office/drawing/2014/main" id="{76896D66-4865-4CDE-97C7-8418C08C2C96}"/>
              </a:ext>
            </a:extLst>
          </p:cNvPr>
          <p:cNvSpPr>
            <a:spLocks noChangeArrowheads="1"/>
          </p:cNvSpPr>
          <p:nvPr/>
        </p:nvSpPr>
        <p:spPr bwMode="auto">
          <a:xfrm>
            <a:off x="12344400" y="1384301"/>
            <a:ext cx="8077200" cy="10868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Clr>
                <a:srgbClr val="CC9900"/>
              </a:buClr>
              <a:buFont typeface="Wingdings" panose="05000000000000000000" pitchFamily="2" charset="2"/>
              <a:buChar char="§"/>
            </a:pPr>
            <a:endParaRPr lang="hu-HU" altLang="hu-HU" sz="5600">
              <a:latin typeface="Arial Narrow" panose="020B0606020202030204" pitchFamily="34" charset="0"/>
            </a:endParaRPr>
          </a:p>
        </p:txBody>
      </p:sp>
      <p:sp>
        <p:nvSpPr>
          <p:cNvPr id="4101" name="AutoShape 5">
            <a:extLst>
              <a:ext uri="{FF2B5EF4-FFF2-40B4-BE49-F238E27FC236}">
                <a16:creationId xmlns:a16="http://schemas.microsoft.com/office/drawing/2014/main" id="{1EDF8EFE-15DE-4332-A114-16E8243C592E}"/>
              </a:ext>
            </a:extLst>
          </p:cNvPr>
          <p:cNvSpPr>
            <a:spLocks noChangeArrowheads="1"/>
          </p:cNvSpPr>
          <p:nvPr/>
        </p:nvSpPr>
        <p:spPr bwMode="auto">
          <a:xfrm rot="16200000" flipH="1">
            <a:off x="1997075" y="2412139"/>
            <a:ext cx="2641600" cy="3829050"/>
          </a:xfrm>
          <a:prstGeom prst="homePlate">
            <a:avLst>
              <a:gd name="adj" fmla="val 33333"/>
            </a:avLst>
          </a:prstGeom>
          <a:solidFill>
            <a:srgbClr val="339966">
              <a:alpha val="50195"/>
            </a:srgbClr>
          </a:solidFill>
          <a:ln w="127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3600"/>
          </a:p>
        </p:txBody>
      </p:sp>
      <p:sp>
        <p:nvSpPr>
          <p:cNvPr id="4102" name="Rectangle 6">
            <a:extLst>
              <a:ext uri="{FF2B5EF4-FFF2-40B4-BE49-F238E27FC236}">
                <a16:creationId xmlns:a16="http://schemas.microsoft.com/office/drawing/2014/main" id="{6E90D8A2-08CD-41C6-8491-F3EF3096EB9C}"/>
              </a:ext>
            </a:extLst>
          </p:cNvPr>
          <p:cNvSpPr>
            <a:spLocks noChangeArrowheads="1"/>
          </p:cNvSpPr>
          <p:nvPr/>
        </p:nvSpPr>
        <p:spPr bwMode="auto">
          <a:xfrm>
            <a:off x="1368425" y="3194590"/>
            <a:ext cx="4191000" cy="1847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4150" tIns="92076" rIns="184150" bIns="9207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3600" b="1" dirty="0">
                <a:latin typeface="Arial Narrow" panose="020B0606020202030204" pitchFamily="34" charset="0"/>
              </a:rPr>
              <a:t>Kreditrendszerű rugalmas</a:t>
            </a:r>
          </a:p>
          <a:p>
            <a:pPr algn="ctr">
              <a:spcBef>
                <a:spcPct val="0"/>
              </a:spcBef>
              <a:buFontTx/>
              <a:buNone/>
            </a:pPr>
            <a:r>
              <a:rPr lang="hu-HU" altLang="hu-HU" sz="3600" b="1" dirty="0">
                <a:latin typeface="Arial Narrow" panose="020B0606020202030204" pitchFamily="34" charset="0"/>
              </a:rPr>
              <a:t>tanterv</a:t>
            </a:r>
          </a:p>
        </p:txBody>
      </p:sp>
      <p:grpSp>
        <p:nvGrpSpPr>
          <p:cNvPr id="4103" name="Group 15">
            <a:extLst>
              <a:ext uri="{FF2B5EF4-FFF2-40B4-BE49-F238E27FC236}">
                <a16:creationId xmlns:a16="http://schemas.microsoft.com/office/drawing/2014/main" id="{956B3BC8-00BD-4A1F-9384-6BAD3EEA29DF}"/>
              </a:ext>
            </a:extLst>
          </p:cNvPr>
          <p:cNvGrpSpPr>
            <a:grpSpLocks/>
          </p:cNvGrpSpPr>
          <p:nvPr/>
        </p:nvGrpSpPr>
        <p:grpSpPr bwMode="auto">
          <a:xfrm>
            <a:off x="17966309" y="6693772"/>
            <a:ext cx="3270250" cy="2794000"/>
            <a:chOff x="413" y="2450"/>
            <a:chExt cx="1030" cy="808"/>
          </a:xfrm>
        </p:grpSpPr>
        <p:sp>
          <p:nvSpPr>
            <p:cNvPr id="4124" name="Rectangle 16">
              <a:extLst>
                <a:ext uri="{FF2B5EF4-FFF2-40B4-BE49-F238E27FC236}">
                  <a16:creationId xmlns:a16="http://schemas.microsoft.com/office/drawing/2014/main" id="{912CD771-937B-4A1B-B36E-A75E22EB0224}"/>
                </a:ext>
              </a:extLst>
            </p:cNvPr>
            <p:cNvSpPr>
              <a:spLocks noChangeArrowheads="1"/>
            </p:cNvSpPr>
            <p:nvPr/>
          </p:nvSpPr>
          <p:spPr bwMode="auto">
            <a:xfrm>
              <a:off x="413" y="2450"/>
              <a:ext cx="1030" cy="808"/>
            </a:xfrm>
            <a:prstGeom prst="rect">
              <a:avLst/>
            </a:prstGeom>
            <a:solidFill>
              <a:srgbClr val="339966">
                <a:alpha val="50195"/>
              </a:srgbClr>
            </a:solidFill>
            <a:ln w="127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3600"/>
            </a:p>
          </p:txBody>
        </p:sp>
        <p:sp>
          <p:nvSpPr>
            <p:cNvPr id="4125" name="Rectangle 17">
              <a:extLst>
                <a:ext uri="{FF2B5EF4-FFF2-40B4-BE49-F238E27FC236}">
                  <a16:creationId xmlns:a16="http://schemas.microsoft.com/office/drawing/2014/main" id="{DC74E4D2-0275-4C5B-90A0-B348C7CAE4A4}"/>
                </a:ext>
              </a:extLst>
            </p:cNvPr>
            <p:cNvSpPr>
              <a:spLocks noChangeArrowheads="1"/>
            </p:cNvSpPr>
            <p:nvPr/>
          </p:nvSpPr>
          <p:spPr bwMode="auto">
            <a:xfrm>
              <a:off x="493" y="2603"/>
              <a:ext cx="862" cy="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184150" tIns="92076" rIns="184150" bIns="9207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3600" b="1" dirty="0">
                  <a:latin typeface="Arial Narrow" panose="020B0606020202030204" pitchFamily="34" charset="0"/>
                </a:rPr>
                <a:t>kreditpont</a:t>
              </a:r>
            </a:p>
            <a:p>
              <a:pPr algn="ctr">
                <a:spcBef>
                  <a:spcPct val="0"/>
                </a:spcBef>
                <a:buFontTx/>
                <a:buNone/>
              </a:pPr>
              <a:r>
                <a:rPr lang="hu-HU" altLang="hu-HU" sz="3600" b="1" dirty="0">
                  <a:latin typeface="Arial Narrow" panose="020B0606020202030204" pitchFamily="34" charset="0"/>
                </a:rPr>
                <a:t>(idő +munka-</a:t>
              </a:r>
            </a:p>
            <a:p>
              <a:pPr algn="ctr">
                <a:spcBef>
                  <a:spcPct val="0"/>
                </a:spcBef>
                <a:buFontTx/>
                <a:buNone/>
              </a:pPr>
              <a:r>
                <a:rPr lang="hu-HU" altLang="hu-HU" sz="3600" b="1" dirty="0">
                  <a:latin typeface="Arial Narrow" panose="020B0606020202030204" pitchFamily="34" charset="0"/>
                </a:rPr>
                <a:t>ráfordítás)</a:t>
              </a:r>
            </a:p>
          </p:txBody>
        </p:sp>
      </p:grpSp>
      <p:sp>
        <p:nvSpPr>
          <p:cNvPr id="4104" name="AutoShape 18">
            <a:extLst>
              <a:ext uri="{FF2B5EF4-FFF2-40B4-BE49-F238E27FC236}">
                <a16:creationId xmlns:a16="http://schemas.microsoft.com/office/drawing/2014/main" id="{AD9DE5D8-3932-4890-9811-2A71BC59D64A}"/>
              </a:ext>
            </a:extLst>
          </p:cNvPr>
          <p:cNvSpPr>
            <a:spLocks noChangeArrowheads="1"/>
          </p:cNvSpPr>
          <p:nvPr/>
        </p:nvSpPr>
        <p:spPr bwMode="auto">
          <a:xfrm rot="10800000">
            <a:off x="8034825" y="11155657"/>
            <a:ext cx="4324350" cy="1914524"/>
          </a:xfrm>
          <a:prstGeom prst="wedgeRoundRectCallout">
            <a:avLst>
              <a:gd name="adj1" fmla="val -41671"/>
              <a:gd name="adj2" fmla="val 66667"/>
              <a:gd name="adj3" fmla="val 16667"/>
            </a:avLst>
          </a:prstGeom>
          <a:solidFill>
            <a:srgbClr val="339966">
              <a:alpha val="20000"/>
            </a:srgbClr>
          </a:solidFill>
          <a:ln w="12700">
            <a:solidFill>
              <a:schemeClr val="tx1"/>
            </a:solidFill>
            <a:miter lim="800000"/>
            <a:headEnd/>
            <a:tailEnd/>
          </a:ln>
        </p:spPr>
        <p:txBody>
          <a:bodyPr rot="10800000" wrap="none" lIns="184150" tIns="92076" rIns="184150" bIns="92076"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3600" b="1" dirty="0">
                <a:latin typeface="Arial Narrow" panose="020B0606020202030204" pitchFamily="34" charset="0"/>
              </a:rPr>
              <a:t>szakmai </a:t>
            </a:r>
          </a:p>
          <a:p>
            <a:pPr algn="ctr">
              <a:spcBef>
                <a:spcPct val="0"/>
              </a:spcBef>
              <a:buFontTx/>
              <a:buNone/>
            </a:pPr>
            <a:r>
              <a:rPr lang="hu-HU" altLang="hu-HU" sz="3600" b="1" dirty="0">
                <a:latin typeface="Arial Narrow" panose="020B0606020202030204" pitchFamily="34" charset="0"/>
              </a:rPr>
              <a:t>gyakorlatok</a:t>
            </a:r>
          </a:p>
        </p:txBody>
      </p:sp>
      <p:sp>
        <p:nvSpPr>
          <p:cNvPr id="4105" name="AutoShape 19">
            <a:extLst>
              <a:ext uri="{FF2B5EF4-FFF2-40B4-BE49-F238E27FC236}">
                <a16:creationId xmlns:a16="http://schemas.microsoft.com/office/drawing/2014/main" id="{66C21A32-6AE1-4906-A3B2-FA92528D0890}"/>
              </a:ext>
            </a:extLst>
          </p:cNvPr>
          <p:cNvSpPr>
            <a:spLocks noChangeArrowheads="1"/>
          </p:cNvSpPr>
          <p:nvPr/>
        </p:nvSpPr>
        <p:spPr bwMode="auto">
          <a:xfrm rot="10800000" flipH="1">
            <a:off x="15011979" y="11093145"/>
            <a:ext cx="4883150" cy="1882774"/>
          </a:xfrm>
          <a:prstGeom prst="wedgeRoundRectCallout">
            <a:avLst>
              <a:gd name="adj1" fmla="val -41671"/>
              <a:gd name="adj2" fmla="val 66667"/>
              <a:gd name="adj3" fmla="val 16667"/>
            </a:avLst>
          </a:prstGeom>
          <a:solidFill>
            <a:srgbClr val="339966">
              <a:alpha val="20000"/>
            </a:srgbClr>
          </a:solidFill>
          <a:ln w="12700">
            <a:solidFill>
              <a:schemeClr val="tx1"/>
            </a:solidFill>
            <a:miter lim="800000"/>
            <a:headEnd/>
            <a:tailEnd/>
          </a:ln>
        </p:spPr>
        <p:txBody>
          <a:bodyPr rot="10800000" wrap="none" lIns="184150" tIns="92076" rIns="184150" bIns="92076"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3600" b="1" dirty="0">
                <a:latin typeface="Arial Narrow" panose="020B0606020202030204" pitchFamily="34" charset="0"/>
              </a:rPr>
              <a:t>görgetés</a:t>
            </a:r>
          </a:p>
          <a:p>
            <a:pPr algn="ctr">
              <a:spcBef>
                <a:spcPct val="0"/>
              </a:spcBef>
              <a:buFontTx/>
              <a:buNone/>
            </a:pPr>
            <a:r>
              <a:rPr lang="hu-HU" altLang="hu-HU" sz="3600" b="1" dirty="0">
                <a:latin typeface="Arial Narrow" panose="020B0606020202030204" pitchFamily="34" charset="0"/>
              </a:rPr>
              <a:t>„áthallgatás”</a:t>
            </a:r>
          </a:p>
          <a:p>
            <a:pPr algn="ctr">
              <a:spcBef>
                <a:spcPct val="0"/>
              </a:spcBef>
              <a:buFontTx/>
              <a:buNone/>
            </a:pPr>
            <a:r>
              <a:rPr lang="hu-HU" altLang="hu-HU" sz="3600" b="1" dirty="0">
                <a:latin typeface="Arial Narrow" panose="020B0606020202030204" pitchFamily="34" charset="0"/>
              </a:rPr>
              <a:t>külföldi részképzés</a:t>
            </a:r>
          </a:p>
        </p:txBody>
      </p:sp>
      <p:grpSp>
        <p:nvGrpSpPr>
          <p:cNvPr id="4106" name="Group 20">
            <a:extLst>
              <a:ext uri="{FF2B5EF4-FFF2-40B4-BE49-F238E27FC236}">
                <a16:creationId xmlns:a16="http://schemas.microsoft.com/office/drawing/2014/main" id="{BB345761-3804-4F11-A346-582678B2E3F8}"/>
              </a:ext>
            </a:extLst>
          </p:cNvPr>
          <p:cNvGrpSpPr>
            <a:grpSpLocks/>
          </p:cNvGrpSpPr>
          <p:nvPr/>
        </p:nvGrpSpPr>
        <p:grpSpPr bwMode="auto">
          <a:xfrm>
            <a:off x="382953" y="9884134"/>
            <a:ext cx="6264276" cy="2857667"/>
            <a:chOff x="3303" y="3059"/>
            <a:chExt cx="1549" cy="821"/>
          </a:xfrm>
        </p:grpSpPr>
        <p:sp>
          <p:nvSpPr>
            <p:cNvPr id="4122" name="Oval 21">
              <a:extLst>
                <a:ext uri="{FF2B5EF4-FFF2-40B4-BE49-F238E27FC236}">
                  <a16:creationId xmlns:a16="http://schemas.microsoft.com/office/drawing/2014/main" id="{5C1BA4F6-C58A-4C11-90F6-845BE5F2C969}"/>
                </a:ext>
              </a:extLst>
            </p:cNvPr>
            <p:cNvSpPr>
              <a:spLocks noChangeArrowheads="1"/>
            </p:cNvSpPr>
            <p:nvPr/>
          </p:nvSpPr>
          <p:spPr bwMode="auto">
            <a:xfrm>
              <a:off x="3435" y="3066"/>
              <a:ext cx="1313" cy="806"/>
            </a:xfrm>
            <a:prstGeom prst="ellipse">
              <a:avLst/>
            </a:prstGeom>
            <a:solidFill>
              <a:srgbClr val="339966">
                <a:alpha val="50195"/>
              </a:srgbClr>
            </a:solidFill>
            <a:ln w="1270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3600"/>
            </a:p>
          </p:txBody>
        </p:sp>
        <p:sp>
          <p:nvSpPr>
            <p:cNvPr id="4123" name="Oval 22">
              <a:extLst>
                <a:ext uri="{FF2B5EF4-FFF2-40B4-BE49-F238E27FC236}">
                  <a16:creationId xmlns:a16="http://schemas.microsoft.com/office/drawing/2014/main" id="{84D29321-76F8-45D8-A51E-1CEE8693E493}"/>
                </a:ext>
              </a:extLst>
            </p:cNvPr>
            <p:cNvSpPr>
              <a:spLocks noChangeArrowheads="1"/>
            </p:cNvSpPr>
            <p:nvPr/>
          </p:nvSpPr>
          <p:spPr bwMode="auto">
            <a:xfrm>
              <a:off x="3303" y="3059"/>
              <a:ext cx="1549" cy="821"/>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lIns="184150" tIns="92076" rIns="184150" bIns="9207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4000" b="1" dirty="0">
                  <a:latin typeface="Arial Narrow" panose="020B0606020202030204" pitchFamily="34" charset="0"/>
                </a:rPr>
                <a:t>FOSZ: 120 pont</a:t>
              </a:r>
            </a:p>
            <a:p>
              <a:pPr algn="ctr">
                <a:spcBef>
                  <a:spcPct val="0"/>
                </a:spcBef>
                <a:buFontTx/>
                <a:buNone/>
              </a:pPr>
              <a:r>
                <a:rPr lang="hu-HU" altLang="hu-HU" sz="4000" b="1" dirty="0">
                  <a:latin typeface="Arial Narrow" panose="020B0606020202030204" pitchFamily="34" charset="0"/>
                </a:rPr>
                <a:t>BSc:180 (+30) pont</a:t>
              </a:r>
            </a:p>
            <a:p>
              <a:pPr algn="ctr">
                <a:spcBef>
                  <a:spcPct val="0"/>
                </a:spcBef>
                <a:buFontTx/>
                <a:buNone/>
              </a:pPr>
              <a:r>
                <a:rPr lang="hu-HU" altLang="hu-HU" sz="4000" b="1" dirty="0" err="1">
                  <a:latin typeface="Arial Narrow" panose="020B0606020202030204" pitchFamily="34" charset="0"/>
                </a:rPr>
                <a:t>MSc</a:t>
              </a:r>
              <a:r>
                <a:rPr lang="hu-HU" altLang="hu-HU" sz="4000" b="1" dirty="0">
                  <a:latin typeface="Arial Narrow" panose="020B0606020202030204" pitchFamily="34" charset="0"/>
                </a:rPr>
                <a:t>: 120 pont</a:t>
              </a:r>
            </a:p>
          </p:txBody>
        </p:sp>
      </p:grpSp>
      <p:grpSp>
        <p:nvGrpSpPr>
          <p:cNvPr id="4107" name="Group 23">
            <a:extLst>
              <a:ext uri="{FF2B5EF4-FFF2-40B4-BE49-F238E27FC236}">
                <a16:creationId xmlns:a16="http://schemas.microsoft.com/office/drawing/2014/main" id="{915ED4EF-485E-49A4-88BF-F2617A4CA8C5}"/>
              </a:ext>
            </a:extLst>
          </p:cNvPr>
          <p:cNvGrpSpPr>
            <a:grpSpLocks/>
          </p:cNvGrpSpPr>
          <p:nvPr/>
        </p:nvGrpSpPr>
        <p:grpSpPr bwMode="auto">
          <a:xfrm>
            <a:off x="1156263" y="6492078"/>
            <a:ext cx="6878562" cy="2717800"/>
            <a:chOff x="3127" y="2363"/>
            <a:chExt cx="2305" cy="856"/>
          </a:xfrm>
        </p:grpSpPr>
        <p:sp>
          <p:nvSpPr>
            <p:cNvPr id="4120" name="Rectangle 24">
              <a:extLst>
                <a:ext uri="{FF2B5EF4-FFF2-40B4-BE49-F238E27FC236}">
                  <a16:creationId xmlns:a16="http://schemas.microsoft.com/office/drawing/2014/main" id="{C45027F6-A718-4218-ADA0-03CAB4B099AC}"/>
                </a:ext>
              </a:extLst>
            </p:cNvPr>
            <p:cNvSpPr>
              <a:spLocks noChangeArrowheads="1"/>
            </p:cNvSpPr>
            <p:nvPr/>
          </p:nvSpPr>
          <p:spPr bwMode="auto">
            <a:xfrm>
              <a:off x="3169" y="2363"/>
              <a:ext cx="2263" cy="856"/>
            </a:xfrm>
            <a:prstGeom prst="rect">
              <a:avLst/>
            </a:prstGeom>
            <a:solidFill>
              <a:srgbClr val="339966">
                <a:alpha val="20000"/>
              </a:srgbClr>
            </a:solidFill>
            <a:ln w="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3600"/>
            </a:p>
          </p:txBody>
        </p:sp>
        <p:sp>
          <p:nvSpPr>
            <p:cNvPr id="4121" name="Rectangle 25">
              <a:extLst>
                <a:ext uri="{FF2B5EF4-FFF2-40B4-BE49-F238E27FC236}">
                  <a16:creationId xmlns:a16="http://schemas.microsoft.com/office/drawing/2014/main" id="{2751BFE6-11C9-4232-AE5A-3C4BF8A7D6F0}"/>
                </a:ext>
              </a:extLst>
            </p:cNvPr>
            <p:cNvSpPr>
              <a:spLocks noChangeArrowheads="1"/>
            </p:cNvSpPr>
            <p:nvPr/>
          </p:nvSpPr>
          <p:spPr bwMode="auto">
            <a:xfrm>
              <a:off x="3127" y="2418"/>
              <a:ext cx="2182" cy="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84150" tIns="92076" rIns="184150" bIns="9207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hu-HU" altLang="hu-HU" sz="3600" b="1" dirty="0">
                  <a:latin typeface="Arial Narrow" panose="020B0606020202030204" pitchFamily="34" charset="0"/>
                </a:rPr>
                <a:t>Tantárgytípusok:</a:t>
              </a:r>
              <a:endParaRPr lang="hu-HU" altLang="hu-HU" b="1" dirty="0">
                <a:latin typeface="Arial Narrow" panose="020B0606020202030204" pitchFamily="34" charset="0"/>
              </a:endParaRPr>
            </a:p>
            <a:p>
              <a:pPr>
                <a:spcBef>
                  <a:spcPct val="0"/>
                </a:spcBef>
                <a:buFontTx/>
                <a:buNone/>
              </a:pPr>
              <a:r>
                <a:rPr lang="hu-HU" altLang="hu-HU" sz="2800" b="1" dirty="0">
                  <a:latin typeface="Arial Narrow" panose="020B0606020202030204" pitchFamily="34" charset="0"/>
                </a:rPr>
                <a:t>Kötelező („A”) </a:t>
              </a:r>
            </a:p>
            <a:p>
              <a:pPr>
                <a:spcBef>
                  <a:spcPct val="0"/>
                </a:spcBef>
                <a:buFontTx/>
                <a:buNone/>
              </a:pPr>
              <a:r>
                <a:rPr lang="hu-HU" altLang="hu-HU" sz="2800" b="1" dirty="0">
                  <a:latin typeface="Arial Narrow" panose="020B0606020202030204" pitchFamily="34" charset="0"/>
                </a:rPr>
                <a:t>Kötelezően választható („B”)</a:t>
              </a:r>
            </a:p>
            <a:p>
              <a:pPr>
                <a:spcBef>
                  <a:spcPct val="0"/>
                </a:spcBef>
                <a:buFontTx/>
                <a:buNone/>
              </a:pPr>
              <a:r>
                <a:rPr lang="hu-HU" altLang="hu-HU" sz="2800" b="1" dirty="0">
                  <a:latin typeface="Arial Narrow" panose="020B0606020202030204" pitchFamily="34" charset="0"/>
                </a:rPr>
                <a:t>Kötelezően választott („K”)</a:t>
              </a:r>
            </a:p>
            <a:p>
              <a:pPr>
                <a:spcBef>
                  <a:spcPct val="0"/>
                </a:spcBef>
                <a:buFontTx/>
                <a:buNone/>
              </a:pPr>
              <a:r>
                <a:rPr lang="hu-HU" altLang="hu-HU" sz="2800" b="1" dirty="0">
                  <a:latin typeface="Arial Narrow" panose="020B0606020202030204" pitchFamily="34" charset="0"/>
                </a:rPr>
                <a:t>Szabadon választható („C”) </a:t>
              </a:r>
            </a:p>
          </p:txBody>
        </p:sp>
      </p:grpSp>
      <p:grpSp>
        <p:nvGrpSpPr>
          <p:cNvPr id="4108" name="Group 26">
            <a:extLst>
              <a:ext uri="{FF2B5EF4-FFF2-40B4-BE49-F238E27FC236}">
                <a16:creationId xmlns:a16="http://schemas.microsoft.com/office/drawing/2014/main" id="{396ECA1B-7E7E-4361-873E-767E7F110453}"/>
              </a:ext>
            </a:extLst>
          </p:cNvPr>
          <p:cNvGrpSpPr>
            <a:grpSpLocks/>
          </p:cNvGrpSpPr>
          <p:nvPr/>
        </p:nvGrpSpPr>
        <p:grpSpPr bwMode="auto">
          <a:xfrm>
            <a:off x="17929226" y="3159126"/>
            <a:ext cx="3289300" cy="2717800"/>
            <a:chOff x="712" y="791"/>
            <a:chExt cx="1036" cy="856"/>
          </a:xfrm>
        </p:grpSpPr>
        <p:sp>
          <p:nvSpPr>
            <p:cNvPr id="4118" name="Rectangle 27">
              <a:extLst>
                <a:ext uri="{FF2B5EF4-FFF2-40B4-BE49-F238E27FC236}">
                  <a16:creationId xmlns:a16="http://schemas.microsoft.com/office/drawing/2014/main" id="{6E1CCB2C-80FC-49DB-B8E3-088EA8622313}"/>
                </a:ext>
              </a:extLst>
            </p:cNvPr>
            <p:cNvSpPr>
              <a:spLocks noChangeArrowheads="1"/>
            </p:cNvSpPr>
            <p:nvPr/>
          </p:nvSpPr>
          <p:spPr bwMode="auto">
            <a:xfrm rot="16200000">
              <a:off x="802" y="701"/>
              <a:ext cx="856" cy="1036"/>
            </a:xfrm>
            <a:prstGeom prst="rect">
              <a:avLst/>
            </a:prstGeom>
            <a:solidFill>
              <a:srgbClr val="339966">
                <a:alpha val="50195"/>
              </a:srgbClr>
            </a:solidFill>
            <a:ln w="127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3600"/>
            </a:p>
          </p:txBody>
        </p:sp>
        <p:sp>
          <p:nvSpPr>
            <p:cNvPr id="4119" name="Rectangle 28">
              <a:extLst>
                <a:ext uri="{FF2B5EF4-FFF2-40B4-BE49-F238E27FC236}">
                  <a16:creationId xmlns:a16="http://schemas.microsoft.com/office/drawing/2014/main" id="{70B5E0E9-FE9A-4411-866F-0A95D4DECD36}"/>
                </a:ext>
              </a:extLst>
            </p:cNvPr>
            <p:cNvSpPr>
              <a:spLocks noChangeArrowheads="1"/>
            </p:cNvSpPr>
            <p:nvPr/>
          </p:nvSpPr>
          <p:spPr bwMode="auto">
            <a:xfrm>
              <a:off x="712" y="922"/>
              <a:ext cx="996"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4150" tIns="92076" rIns="184150" bIns="9207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3600" b="1" dirty="0">
                  <a:latin typeface="Arial Narrow" panose="020B0606020202030204" pitchFamily="34" charset="0"/>
                </a:rPr>
                <a:t>kredit</a:t>
              </a:r>
            </a:p>
            <a:p>
              <a:pPr algn="ctr">
                <a:spcBef>
                  <a:spcPct val="0"/>
                </a:spcBef>
                <a:buFontTx/>
                <a:buNone/>
              </a:pPr>
              <a:r>
                <a:rPr lang="hu-HU" altLang="hu-HU" sz="3600" b="1" dirty="0">
                  <a:latin typeface="Arial Narrow" panose="020B0606020202030204" pitchFamily="34" charset="0"/>
                </a:rPr>
                <a:t>(credit)</a:t>
              </a:r>
            </a:p>
            <a:p>
              <a:pPr algn="ctr">
                <a:spcBef>
                  <a:spcPct val="0"/>
                </a:spcBef>
                <a:buFontTx/>
                <a:buNone/>
              </a:pPr>
              <a:r>
                <a:rPr lang="hu-HU" altLang="hu-HU" sz="3600" b="1" dirty="0">
                  <a:latin typeface="Arial Narrow" panose="020B0606020202030204" pitchFamily="34" charset="0"/>
                </a:rPr>
                <a:t>=tanegység</a:t>
              </a:r>
            </a:p>
          </p:txBody>
        </p:sp>
      </p:grpSp>
      <p:sp>
        <p:nvSpPr>
          <p:cNvPr id="4109" name="Oval 29">
            <a:extLst>
              <a:ext uri="{FF2B5EF4-FFF2-40B4-BE49-F238E27FC236}">
                <a16:creationId xmlns:a16="http://schemas.microsoft.com/office/drawing/2014/main" id="{CCD87104-4D95-4092-864A-9C2D573EE16E}"/>
              </a:ext>
            </a:extLst>
          </p:cNvPr>
          <p:cNvSpPr>
            <a:spLocks noChangeArrowheads="1"/>
          </p:cNvSpPr>
          <p:nvPr/>
        </p:nvSpPr>
        <p:spPr bwMode="auto">
          <a:xfrm>
            <a:off x="8777288" y="3006181"/>
            <a:ext cx="6480176" cy="2466915"/>
          </a:xfrm>
          <a:prstGeom prst="ellipse">
            <a:avLst/>
          </a:prstGeom>
          <a:solidFill>
            <a:srgbClr val="339966">
              <a:alpha val="20000"/>
            </a:srgbClr>
          </a:solidFill>
          <a:ln w="12700" algn="ctr">
            <a:solidFill>
              <a:schemeClr val="tx1"/>
            </a:solidFill>
            <a:round/>
            <a:headEnd/>
            <a:tailEnd/>
          </a:ln>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hu-HU" altLang="hu-HU" sz="3600" b="1" dirty="0">
                <a:latin typeface="Arial Narrow" panose="020B0606020202030204" pitchFamily="34" charset="0"/>
              </a:rPr>
              <a:t>szemeszter</a:t>
            </a:r>
          </a:p>
          <a:p>
            <a:pPr algn="ctr" eaLnBrk="1" hangingPunct="1">
              <a:spcBef>
                <a:spcPct val="0"/>
              </a:spcBef>
              <a:buFontTx/>
              <a:buNone/>
            </a:pPr>
            <a:r>
              <a:rPr lang="hu-HU" altLang="hu-HU" sz="3600" b="1" dirty="0">
                <a:latin typeface="Arial Narrow" panose="020B0606020202030204" pitchFamily="34" charset="0"/>
              </a:rPr>
              <a:t>(=félév)</a:t>
            </a:r>
          </a:p>
          <a:p>
            <a:pPr algn="ctr" eaLnBrk="1" hangingPunct="1">
              <a:spcBef>
                <a:spcPct val="0"/>
              </a:spcBef>
              <a:buFontTx/>
              <a:buNone/>
            </a:pPr>
            <a:r>
              <a:rPr lang="hu-HU" altLang="hu-HU" sz="3600" b="1" dirty="0">
                <a:latin typeface="Arial Narrow" panose="020B0606020202030204" pitchFamily="34" charset="0"/>
              </a:rPr>
              <a:t>kb. 30 kreditpont</a:t>
            </a:r>
          </a:p>
        </p:txBody>
      </p:sp>
      <p:grpSp>
        <p:nvGrpSpPr>
          <p:cNvPr id="4110" name="Group 43">
            <a:extLst>
              <a:ext uri="{FF2B5EF4-FFF2-40B4-BE49-F238E27FC236}">
                <a16:creationId xmlns:a16="http://schemas.microsoft.com/office/drawing/2014/main" id="{54D8CB01-AAB1-41AE-B251-22107C6E31D7}"/>
              </a:ext>
            </a:extLst>
          </p:cNvPr>
          <p:cNvGrpSpPr>
            <a:grpSpLocks/>
          </p:cNvGrpSpPr>
          <p:nvPr/>
        </p:nvGrpSpPr>
        <p:grpSpPr bwMode="auto">
          <a:xfrm>
            <a:off x="11471277" y="6283329"/>
            <a:ext cx="4321175" cy="4140201"/>
            <a:chOff x="1593" y="1788"/>
            <a:chExt cx="1482" cy="1304"/>
          </a:xfrm>
        </p:grpSpPr>
        <p:sp>
          <p:nvSpPr>
            <p:cNvPr id="4111" name="Oval 44">
              <a:extLst>
                <a:ext uri="{FF2B5EF4-FFF2-40B4-BE49-F238E27FC236}">
                  <a16:creationId xmlns:a16="http://schemas.microsoft.com/office/drawing/2014/main" id="{C6B9A333-1E6E-4F13-B536-42D18C9FBC78}"/>
                </a:ext>
              </a:extLst>
            </p:cNvPr>
            <p:cNvSpPr>
              <a:spLocks noChangeArrowheads="1"/>
            </p:cNvSpPr>
            <p:nvPr/>
          </p:nvSpPr>
          <p:spPr bwMode="auto">
            <a:xfrm>
              <a:off x="1593" y="1804"/>
              <a:ext cx="1482" cy="1288"/>
            </a:xfrm>
            <a:prstGeom prst="ellipse">
              <a:avLst/>
            </a:prstGeom>
            <a:solidFill>
              <a:srgbClr val="339966">
                <a:alpha val="50195"/>
              </a:srgbClr>
            </a:solidFill>
            <a:ln w="1270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3600"/>
            </a:p>
          </p:txBody>
        </p:sp>
        <p:sp>
          <p:nvSpPr>
            <p:cNvPr id="4112" name="Line 45">
              <a:extLst>
                <a:ext uri="{FF2B5EF4-FFF2-40B4-BE49-F238E27FC236}">
                  <a16:creationId xmlns:a16="http://schemas.microsoft.com/office/drawing/2014/main" id="{F6A6B6AE-A627-4BC4-A1FD-7CFC05460778}"/>
                </a:ext>
              </a:extLst>
            </p:cNvPr>
            <p:cNvSpPr>
              <a:spLocks noChangeShapeType="1"/>
            </p:cNvSpPr>
            <p:nvPr/>
          </p:nvSpPr>
          <p:spPr bwMode="auto">
            <a:xfrm flipH="1">
              <a:off x="2346" y="1788"/>
              <a:ext cx="84" cy="67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hu-HU" sz="2800"/>
            </a:p>
          </p:txBody>
        </p:sp>
        <p:sp>
          <p:nvSpPr>
            <p:cNvPr id="4113" name="Line 46">
              <a:extLst>
                <a:ext uri="{FF2B5EF4-FFF2-40B4-BE49-F238E27FC236}">
                  <a16:creationId xmlns:a16="http://schemas.microsoft.com/office/drawing/2014/main" id="{F17775C1-4653-460F-874D-727409B369CC}"/>
                </a:ext>
              </a:extLst>
            </p:cNvPr>
            <p:cNvSpPr>
              <a:spLocks noChangeShapeType="1"/>
            </p:cNvSpPr>
            <p:nvPr/>
          </p:nvSpPr>
          <p:spPr bwMode="auto">
            <a:xfrm>
              <a:off x="2346" y="2484"/>
              <a:ext cx="600" cy="31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hu-HU" sz="2800"/>
            </a:p>
          </p:txBody>
        </p:sp>
        <p:sp>
          <p:nvSpPr>
            <p:cNvPr id="4114" name="Line 47">
              <a:extLst>
                <a:ext uri="{FF2B5EF4-FFF2-40B4-BE49-F238E27FC236}">
                  <a16:creationId xmlns:a16="http://schemas.microsoft.com/office/drawing/2014/main" id="{A347B6E9-B31F-439E-B865-08B5C95BE9FA}"/>
                </a:ext>
              </a:extLst>
            </p:cNvPr>
            <p:cNvSpPr>
              <a:spLocks noChangeShapeType="1"/>
            </p:cNvSpPr>
            <p:nvPr/>
          </p:nvSpPr>
          <p:spPr bwMode="auto">
            <a:xfrm flipH="1">
              <a:off x="1769" y="2460"/>
              <a:ext cx="565" cy="396"/>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hu-HU" sz="2800"/>
            </a:p>
          </p:txBody>
        </p:sp>
        <p:sp>
          <p:nvSpPr>
            <p:cNvPr id="4115" name="Rectangle 48">
              <a:extLst>
                <a:ext uri="{FF2B5EF4-FFF2-40B4-BE49-F238E27FC236}">
                  <a16:creationId xmlns:a16="http://schemas.microsoft.com/office/drawing/2014/main" id="{59A82CD9-70DC-45FC-892A-44B5FEAEEB45}"/>
                </a:ext>
              </a:extLst>
            </p:cNvPr>
            <p:cNvSpPr>
              <a:spLocks noChangeArrowheads="1"/>
            </p:cNvSpPr>
            <p:nvPr/>
          </p:nvSpPr>
          <p:spPr bwMode="auto">
            <a:xfrm>
              <a:off x="2385" y="2085"/>
              <a:ext cx="604"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4150" tIns="92076" rIns="184150" bIns="9207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3600" b="1">
                  <a:latin typeface="Arial Narrow" panose="020B0606020202030204" pitchFamily="34" charset="0"/>
                </a:rPr>
                <a:t>vizsga- </a:t>
              </a:r>
            </a:p>
            <a:p>
              <a:pPr algn="ctr">
                <a:spcBef>
                  <a:spcPct val="0"/>
                </a:spcBef>
                <a:buFontTx/>
                <a:buNone/>
              </a:pPr>
              <a:r>
                <a:rPr lang="hu-HU" altLang="hu-HU" sz="3600" b="1">
                  <a:latin typeface="Arial Narrow" panose="020B0606020202030204" pitchFamily="34" charset="0"/>
                </a:rPr>
                <a:t>időszak</a:t>
              </a:r>
            </a:p>
          </p:txBody>
        </p:sp>
        <p:sp>
          <p:nvSpPr>
            <p:cNvPr id="4116" name="Rectangle 49">
              <a:extLst>
                <a:ext uri="{FF2B5EF4-FFF2-40B4-BE49-F238E27FC236}">
                  <a16:creationId xmlns:a16="http://schemas.microsoft.com/office/drawing/2014/main" id="{9C59FE29-7D45-474A-B2E4-CD5F8849B66A}"/>
                </a:ext>
              </a:extLst>
            </p:cNvPr>
            <p:cNvSpPr>
              <a:spLocks noChangeArrowheads="1"/>
            </p:cNvSpPr>
            <p:nvPr/>
          </p:nvSpPr>
          <p:spPr bwMode="auto">
            <a:xfrm>
              <a:off x="1992" y="2650"/>
              <a:ext cx="617"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4150" tIns="92076" rIns="184150" bIns="9207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3600" b="1">
                  <a:latin typeface="Arial Narrow" panose="020B0606020202030204" pitchFamily="34" charset="0"/>
                </a:rPr>
                <a:t>blokkos</a:t>
              </a:r>
            </a:p>
            <a:p>
              <a:pPr algn="ctr">
                <a:spcBef>
                  <a:spcPct val="0"/>
                </a:spcBef>
                <a:buFontTx/>
                <a:buNone/>
              </a:pPr>
              <a:r>
                <a:rPr lang="hu-HU" altLang="hu-HU" sz="3600" b="1">
                  <a:latin typeface="Arial Narrow" panose="020B0606020202030204" pitchFamily="34" charset="0"/>
                </a:rPr>
                <a:t>oktatás</a:t>
              </a:r>
            </a:p>
          </p:txBody>
        </p:sp>
        <p:sp>
          <p:nvSpPr>
            <p:cNvPr id="4117" name="Rectangle 50">
              <a:extLst>
                <a:ext uri="{FF2B5EF4-FFF2-40B4-BE49-F238E27FC236}">
                  <a16:creationId xmlns:a16="http://schemas.microsoft.com/office/drawing/2014/main" id="{7BC24A2E-318F-4241-8EBC-6613305954E6}"/>
                </a:ext>
              </a:extLst>
            </p:cNvPr>
            <p:cNvSpPr>
              <a:spLocks noChangeArrowheads="1"/>
            </p:cNvSpPr>
            <p:nvPr/>
          </p:nvSpPr>
          <p:spPr bwMode="auto">
            <a:xfrm>
              <a:off x="1634" y="2074"/>
              <a:ext cx="733"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184150" tIns="92076" rIns="184150" bIns="9207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3600" b="1">
                  <a:latin typeface="Arial Narrow" panose="020B0606020202030204" pitchFamily="34" charset="0"/>
                </a:rPr>
                <a:t>szorgalmi</a:t>
              </a:r>
            </a:p>
            <a:p>
              <a:pPr algn="ctr">
                <a:spcBef>
                  <a:spcPct val="0"/>
                </a:spcBef>
                <a:buFontTx/>
                <a:buNone/>
              </a:pPr>
              <a:r>
                <a:rPr lang="hu-HU" altLang="hu-HU" sz="3600" b="1">
                  <a:latin typeface="Arial Narrow" panose="020B0606020202030204" pitchFamily="34" charset="0"/>
                </a:rPr>
                <a:t>időszak</a:t>
              </a:r>
            </a:p>
          </p:txBody>
        </p:sp>
      </p:grpSp>
      <p:pic>
        <p:nvPicPr>
          <p:cNvPr id="31" name="Google Shape;109;p19">
            <a:extLst>
              <a:ext uri="{FF2B5EF4-FFF2-40B4-BE49-F238E27FC236}">
                <a16:creationId xmlns:a16="http://schemas.microsoft.com/office/drawing/2014/main" id="{BF20118B-F92B-4FF8-B575-BCB335D0FF18}"/>
              </a:ext>
            </a:extLst>
          </p:cNvPr>
          <p:cNvPicPr preferRelativeResize="0"/>
          <p:nvPr/>
        </p:nvPicPr>
        <p:blipFill rotWithShape="1">
          <a:blip r:embed="rId3">
            <a:alphaModFix/>
          </a:blip>
          <a:srcRect/>
          <a:stretch/>
        </p:blipFill>
        <p:spPr>
          <a:xfrm>
            <a:off x="18457222" y="-236164"/>
            <a:ext cx="4122952" cy="2622198"/>
          </a:xfrm>
          <a:prstGeom prst="rect">
            <a:avLst/>
          </a:prstGeom>
          <a:noFill/>
          <a:ln>
            <a:noFill/>
          </a:ln>
        </p:spPr>
      </p:pic>
      <p:sp>
        <p:nvSpPr>
          <p:cNvPr id="32" name="Google Shape;143;p20">
            <a:extLst>
              <a:ext uri="{FF2B5EF4-FFF2-40B4-BE49-F238E27FC236}">
                <a16:creationId xmlns:a16="http://schemas.microsoft.com/office/drawing/2014/main" id="{F46A9CA2-15D1-4CE9-B4E1-2DCB62C5636E}"/>
              </a:ext>
            </a:extLst>
          </p:cNvPr>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i="0" u="none" strike="noStrike" cap="none" dirty="0">
                <a:solidFill>
                  <a:srgbClr val="FEFDFF"/>
                </a:solidFill>
                <a:latin typeface="Helvetica Neue"/>
                <a:ea typeface="Helvetica Neue"/>
                <a:cs typeface="Helvetica Neue"/>
                <a:sym typeface="Helvetica Neue"/>
              </a:rPr>
              <a:t>KREDITRENDSZER</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i="0" u="none" strike="noStrike" cap="none" dirty="0">
                <a:solidFill>
                  <a:srgbClr val="FEFDFF"/>
                </a:solidFill>
                <a:latin typeface="Helvetica Neue"/>
                <a:ea typeface="Helvetica Neue"/>
                <a:cs typeface="Helvetica Neue"/>
                <a:sym typeface="Helvetica Neue"/>
              </a:rPr>
              <a:t>ALAPFOGALMAK</a:t>
            </a:r>
            <a:endParaRPr dirty="0"/>
          </a:p>
        </p:txBody>
      </p:sp>
      <p:sp>
        <p:nvSpPr>
          <p:cNvPr id="144" name="Google Shape;144;p20"/>
          <p:cNvSpPr txBox="1"/>
          <p:nvPr/>
        </p:nvSpPr>
        <p:spPr>
          <a:xfrm>
            <a:off x="971456" y="1069518"/>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1.</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10033516"/>
          </a:xfrm>
          <a:prstGeom prst="rect">
            <a:avLst/>
          </a:prstGeom>
          <a:noFill/>
        </p:spPr>
        <p:txBody>
          <a:bodyPr wrap="square">
            <a:spAutoFit/>
          </a:bodyPr>
          <a:lstStyle/>
          <a:p>
            <a:pPr eaLnBrk="1" hangingPunct="1">
              <a:spcBef>
                <a:spcPts val="600"/>
              </a:spcBef>
              <a:buClr>
                <a:srgbClr val="007856"/>
              </a:buClr>
            </a:pPr>
            <a:r>
              <a:rPr lang="hu-HU" altLang="hu-HU" sz="3600" b="1" dirty="0">
                <a:latin typeface="Helvetica Neue" panose="020B0604020202020204" charset="0"/>
              </a:rPr>
              <a:t>Intézményi tanulmányi tájékoztató (oig.uni-mate.hu)</a:t>
            </a:r>
          </a:p>
          <a:p>
            <a:pPr eaLnBrk="1" hangingPunct="1">
              <a:spcBef>
                <a:spcPts val="600"/>
              </a:spcBef>
              <a:buClr>
                <a:srgbClr val="007856"/>
              </a:buClr>
            </a:pPr>
            <a:endParaRPr lang="hu-HU" altLang="hu-HU" sz="3600" b="1" dirty="0">
              <a:latin typeface="Helvetica Neue" panose="020B0604020202020204" charset="0"/>
            </a:endParaRPr>
          </a:p>
          <a:p>
            <a:pPr eaLnBrk="1" hangingPunct="1">
              <a:spcBef>
                <a:spcPts val="600"/>
              </a:spcBef>
              <a:buClr>
                <a:srgbClr val="007856"/>
              </a:buClr>
            </a:pPr>
            <a:r>
              <a:rPr lang="hu-HU" altLang="hu-HU" sz="3600" b="1" dirty="0">
                <a:latin typeface="Helvetica Neue" panose="020B0604020202020204" charset="0"/>
              </a:rPr>
              <a:t>Tanulmányi információk, tanév időbeosztása (oig.uni-mate.hu)</a:t>
            </a:r>
          </a:p>
          <a:p>
            <a:pPr eaLnBrk="1" hangingPunct="1">
              <a:spcBef>
                <a:spcPts val="600"/>
              </a:spcBef>
              <a:buClr>
                <a:srgbClr val="007856"/>
              </a:buClr>
            </a:pPr>
            <a:endParaRPr lang="hu-HU" altLang="hu-HU" sz="3600" b="1" dirty="0">
              <a:latin typeface="Helvetica Neue" panose="020B0604020202020204" charset="0"/>
            </a:endParaRPr>
          </a:p>
          <a:p>
            <a:pPr eaLnBrk="1" hangingPunct="1">
              <a:spcBef>
                <a:spcPts val="600"/>
              </a:spcBef>
              <a:buClr>
                <a:srgbClr val="007856"/>
              </a:buClr>
            </a:pPr>
            <a:r>
              <a:rPr lang="hu-HU" altLang="hu-HU" sz="3600" b="1" dirty="0">
                <a:latin typeface="Helvetica Neue" panose="020B0604020202020204" charset="0"/>
              </a:rPr>
              <a:t>Mintatanterv (oig.uni-mate.hu)</a:t>
            </a:r>
          </a:p>
          <a:p>
            <a:pPr eaLnBrk="1" hangingPunct="1">
              <a:spcBef>
                <a:spcPts val="600"/>
              </a:spcBef>
              <a:buClr>
                <a:srgbClr val="007856"/>
              </a:buClr>
            </a:pPr>
            <a:endParaRPr lang="hu-HU" altLang="hu-HU" sz="3600" b="1" dirty="0">
              <a:latin typeface="Helvetica Neue" panose="020B0604020202020204" charset="0"/>
            </a:endParaRPr>
          </a:p>
          <a:p>
            <a:pPr eaLnBrk="1" hangingPunct="1">
              <a:spcBef>
                <a:spcPts val="600"/>
              </a:spcBef>
              <a:buClr>
                <a:srgbClr val="007856"/>
              </a:buClr>
            </a:pPr>
            <a:r>
              <a:rPr lang="hu-HU" altLang="hu-HU" sz="3600" b="1" dirty="0">
                <a:latin typeface="Helvetica Neue" panose="020B0604020202020204" charset="0"/>
              </a:rPr>
              <a:t>nappali munkarend: előadás + szeminárium vagy laborgyakorlat</a:t>
            </a:r>
          </a:p>
          <a:p>
            <a:pPr eaLnBrk="1" hangingPunct="1">
              <a:spcBef>
                <a:spcPts val="600"/>
              </a:spcBef>
              <a:buClr>
                <a:srgbClr val="007856"/>
              </a:buClr>
            </a:pPr>
            <a:endParaRPr lang="hu-HU" altLang="hu-HU" sz="3600" b="1" dirty="0">
              <a:latin typeface="Helvetica Neue" panose="020B0604020202020204" charset="0"/>
            </a:endParaRPr>
          </a:p>
          <a:p>
            <a:pPr eaLnBrk="1" hangingPunct="1">
              <a:spcBef>
                <a:spcPts val="600"/>
              </a:spcBef>
              <a:buClr>
                <a:srgbClr val="007856"/>
              </a:buClr>
            </a:pPr>
            <a:r>
              <a:rPr lang="hu-HU" altLang="hu-HU" sz="3600" b="1" dirty="0">
                <a:latin typeface="Helvetica Neue" panose="020B0604020202020204" charset="0"/>
              </a:rPr>
              <a:t>levelező munkarend: általában konzultációs órák v. előadás + szeminárium vagy laborgyakorlat</a:t>
            </a:r>
          </a:p>
          <a:p>
            <a:pPr eaLnBrk="1" hangingPunct="1">
              <a:spcBef>
                <a:spcPts val="600"/>
              </a:spcBef>
              <a:buClr>
                <a:srgbClr val="007856"/>
              </a:buClr>
            </a:pPr>
            <a:endParaRPr lang="hu-HU" altLang="hu-HU" sz="3600" b="1" dirty="0">
              <a:latin typeface="Helvetica Neue" panose="020B0604020202020204" charset="0"/>
            </a:endParaRPr>
          </a:p>
          <a:p>
            <a:pPr eaLnBrk="1" hangingPunct="1">
              <a:spcBef>
                <a:spcPts val="600"/>
              </a:spcBef>
              <a:buClr>
                <a:srgbClr val="007856"/>
              </a:buClr>
            </a:pPr>
            <a:r>
              <a:rPr lang="hu-HU" altLang="hu-HU" sz="3600" b="1" dirty="0">
                <a:latin typeface="Helvetica Neue" panose="020B0604020202020204" charset="0"/>
              </a:rPr>
              <a:t>aktív és passzív félév</a:t>
            </a:r>
          </a:p>
          <a:p>
            <a:pPr eaLnBrk="1" hangingPunct="1">
              <a:spcBef>
                <a:spcPts val="600"/>
              </a:spcBef>
              <a:buClr>
                <a:srgbClr val="007856"/>
              </a:buClr>
            </a:pPr>
            <a:endParaRPr lang="hu-HU" altLang="hu-HU" sz="3600" b="1" dirty="0">
              <a:latin typeface="Helvetica Neue" panose="020B0604020202020204" charset="0"/>
            </a:endParaRPr>
          </a:p>
          <a:p>
            <a:pPr eaLnBrk="1" hangingPunct="1">
              <a:spcBef>
                <a:spcPts val="600"/>
              </a:spcBef>
              <a:buClr>
                <a:srgbClr val="007856"/>
              </a:buClr>
            </a:pPr>
            <a:r>
              <a:rPr lang="hu-HU" altLang="hu-HU" sz="3600" b="1" dirty="0">
                <a:latin typeface="Helvetica Neue" panose="020B0604020202020204" charset="0"/>
              </a:rPr>
              <a:t>beiratkozási/bejelentkezési időszak</a:t>
            </a:r>
          </a:p>
          <a:p>
            <a:pPr eaLnBrk="1" hangingPunct="1">
              <a:spcBef>
                <a:spcPts val="600"/>
              </a:spcBef>
              <a:buClr>
                <a:srgbClr val="007856"/>
              </a:buClr>
            </a:pPr>
            <a:endParaRPr lang="hu-HU" altLang="hu-HU" sz="3600" b="1" dirty="0">
              <a:latin typeface="Helvetica Neue" panose="020B0604020202020204" charset="0"/>
            </a:endParaRPr>
          </a:p>
          <a:p>
            <a:pPr eaLnBrk="1" hangingPunct="1">
              <a:spcBef>
                <a:spcPts val="600"/>
              </a:spcBef>
              <a:buClr>
                <a:srgbClr val="007856"/>
              </a:buClr>
            </a:pPr>
            <a:r>
              <a:rPr lang="hu-HU" altLang="hu-HU" sz="3600" b="1" dirty="0">
                <a:latin typeface="Helvetica Neue" panose="020B0604020202020204" charset="0"/>
              </a:rPr>
              <a:t>tantárgyfelvételi időszak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i="0" u="none" strike="noStrike" cap="none" dirty="0">
                <a:solidFill>
                  <a:srgbClr val="FEFDFF"/>
                </a:solidFill>
                <a:latin typeface="Helvetica Neue"/>
                <a:ea typeface="Helvetica Neue"/>
                <a:cs typeface="Helvetica Neue"/>
                <a:sym typeface="Helvetica Neue"/>
              </a:rPr>
              <a:t>ALAPFOGALMAK</a:t>
            </a:r>
            <a:endParaRPr dirty="0"/>
          </a:p>
        </p:txBody>
      </p:sp>
      <p:sp>
        <p:nvSpPr>
          <p:cNvPr id="144" name="Google Shape;144;p20"/>
          <p:cNvSpPr txBox="1"/>
          <p:nvPr/>
        </p:nvSpPr>
        <p:spPr>
          <a:xfrm>
            <a:off x="971456" y="1069518"/>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2.</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8940909"/>
          </a:xfrm>
          <a:prstGeom prst="rect">
            <a:avLst/>
          </a:prstGeom>
          <a:noFill/>
        </p:spPr>
        <p:txBody>
          <a:bodyPr wrap="square">
            <a:spAutoFit/>
          </a:bodyPr>
          <a:lstStyle/>
          <a:p>
            <a:pPr eaLnBrk="1" hangingPunct="1">
              <a:spcBef>
                <a:spcPts val="600"/>
              </a:spcBef>
              <a:buClr>
                <a:srgbClr val="007856"/>
              </a:buClr>
            </a:pPr>
            <a:r>
              <a:rPr lang="hu-HU" altLang="hu-HU" sz="4000" b="1" dirty="0">
                <a:latin typeface="Helvetica Neue" panose="020B0604020202020204" charset="0"/>
              </a:rPr>
              <a:t>előkövetelmény (részleges: aláírással felvehető vagy teljes: teljesített előkövetelménnyel vehető fel), előtanulmányi rend</a:t>
            </a:r>
          </a:p>
          <a:p>
            <a:pPr eaLnBrk="1" hangingPunct="1">
              <a:spcBef>
                <a:spcPts val="600"/>
              </a:spcBef>
              <a:buClr>
                <a:srgbClr val="007856"/>
              </a:buClr>
            </a:pPr>
            <a:endParaRPr lang="hu-HU" altLang="hu-HU" sz="4000" b="1" dirty="0">
              <a:latin typeface="Helvetica Neue" panose="020B0604020202020204" charset="0"/>
            </a:endParaRPr>
          </a:p>
          <a:p>
            <a:pPr eaLnBrk="1" hangingPunct="1">
              <a:spcBef>
                <a:spcPts val="600"/>
              </a:spcBef>
              <a:buClr>
                <a:srgbClr val="007856"/>
              </a:buClr>
            </a:pPr>
            <a:r>
              <a:rPr lang="hu-HU" altLang="hu-HU" sz="4000" b="1" dirty="0">
                <a:latin typeface="Helvetica Neue" panose="020B0604020202020204" charset="0"/>
              </a:rPr>
              <a:t>javító vizsga és ismétlő javító vizsga</a:t>
            </a:r>
          </a:p>
          <a:p>
            <a:pPr eaLnBrk="1" hangingPunct="1">
              <a:spcBef>
                <a:spcPts val="600"/>
              </a:spcBef>
              <a:buClr>
                <a:srgbClr val="007856"/>
              </a:buClr>
            </a:pPr>
            <a:endParaRPr lang="hu-HU" altLang="hu-HU" sz="4000" b="1" dirty="0">
              <a:latin typeface="Helvetica Neue" panose="020B0604020202020204" charset="0"/>
            </a:endParaRPr>
          </a:p>
          <a:p>
            <a:pPr eaLnBrk="1" hangingPunct="1">
              <a:spcBef>
                <a:spcPts val="600"/>
              </a:spcBef>
              <a:buClr>
                <a:srgbClr val="007856"/>
              </a:buClr>
            </a:pPr>
            <a:r>
              <a:rPr lang="hu-HU" altLang="hu-HU" sz="4000" b="1" dirty="0">
                <a:latin typeface="Helvetica Neue" panose="020B0604020202020204" charset="0"/>
              </a:rPr>
              <a:t>elektronikus tanulmányi nyilvántartás, törzslap kivonat</a:t>
            </a:r>
          </a:p>
          <a:p>
            <a:pPr eaLnBrk="1" hangingPunct="1">
              <a:spcBef>
                <a:spcPts val="600"/>
              </a:spcBef>
              <a:buClr>
                <a:srgbClr val="007856"/>
              </a:buClr>
            </a:pPr>
            <a:endParaRPr lang="hu-HU" altLang="hu-HU" sz="4000" b="1" dirty="0">
              <a:latin typeface="Helvetica Neue" panose="020B0604020202020204" charset="0"/>
            </a:endParaRPr>
          </a:p>
          <a:p>
            <a:pPr eaLnBrk="1" hangingPunct="1">
              <a:spcBef>
                <a:spcPts val="600"/>
              </a:spcBef>
              <a:buClr>
                <a:srgbClr val="007856"/>
              </a:buClr>
            </a:pPr>
            <a:r>
              <a:rPr lang="hu-HU" altLang="hu-HU" sz="4000" b="1" dirty="0">
                <a:latin typeface="Helvetica Neue" panose="020B0604020202020204" charset="0"/>
              </a:rPr>
              <a:t>NEPTUN TR</a:t>
            </a:r>
          </a:p>
          <a:p>
            <a:pPr eaLnBrk="1" hangingPunct="1">
              <a:spcBef>
                <a:spcPts val="600"/>
              </a:spcBef>
              <a:buClr>
                <a:srgbClr val="007856"/>
              </a:buClr>
            </a:pPr>
            <a:endParaRPr lang="hu-HU" altLang="hu-HU" sz="4000" b="1" dirty="0">
              <a:latin typeface="Helvetica Neue" panose="020B0604020202020204" charset="0"/>
            </a:endParaRPr>
          </a:p>
          <a:p>
            <a:pPr eaLnBrk="1" hangingPunct="1">
              <a:spcBef>
                <a:spcPts val="600"/>
              </a:spcBef>
              <a:buClr>
                <a:srgbClr val="007856"/>
              </a:buClr>
            </a:pPr>
            <a:r>
              <a:rPr lang="hu-HU" altLang="hu-HU" sz="4000" b="1" dirty="0">
                <a:latin typeface="Helvetica Neue" panose="020B0604020202020204" charset="0"/>
              </a:rPr>
              <a:t>elektronikus kérvénykezelés</a:t>
            </a:r>
          </a:p>
          <a:p>
            <a:pPr eaLnBrk="1" hangingPunct="1">
              <a:spcBef>
                <a:spcPts val="600"/>
              </a:spcBef>
              <a:buClr>
                <a:srgbClr val="007856"/>
              </a:buClr>
            </a:pPr>
            <a:endParaRPr lang="hu-HU" altLang="hu-HU" sz="4000" b="1" dirty="0">
              <a:latin typeface="Helvetica Neue" panose="020B0604020202020204" charset="0"/>
            </a:endParaRPr>
          </a:p>
          <a:p>
            <a:pPr eaLnBrk="1" hangingPunct="1">
              <a:spcBef>
                <a:spcPts val="600"/>
              </a:spcBef>
              <a:buClr>
                <a:srgbClr val="007856"/>
              </a:buClr>
            </a:pPr>
            <a:r>
              <a:rPr lang="hu-HU" altLang="hu-HU" sz="4000" b="1" dirty="0">
                <a:latin typeface="Helvetica Neue" panose="020B0604020202020204" charset="0"/>
              </a:rPr>
              <a:t>Hallgatói Követelményrendszer (uni-mate.hu, Tanulmányi és Vizsgaszabályzat, Hallgatói Térítések és Juttatások Szabályzat stb.)</a:t>
            </a:r>
          </a:p>
        </p:txBody>
      </p:sp>
    </p:spTree>
    <p:extLst>
      <p:ext uri="{BB962C8B-B14F-4D97-AF65-F5344CB8AC3E}">
        <p14:creationId xmlns:p14="http://schemas.microsoft.com/office/powerpoint/2010/main" val="3126391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SZÁMONKÉRÉSI MÓDOK</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10110460"/>
          </a:xfrm>
          <a:prstGeom prst="rect">
            <a:avLst/>
          </a:prstGeom>
          <a:noFill/>
        </p:spPr>
        <p:txBody>
          <a:bodyPr wrap="square">
            <a:spAutoFit/>
          </a:bodyPr>
          <a:lstStyle/>
          <a:p>
            <a:pPr eaLnBrk="1" hangingPunct="1">
              <a:spcBef>
                <a:spcPts val="600"/>
              </a:spcBef>
              <a:buClr>
                <a:srgbClr val="007856"/>
              </a:buClr>
            </a:pPr>
            <a:r>
              <a:rPr lang="hu-HU" altLang="hu-HU" sz="4400" b="1" dirty="0">
                <a:latin typeface="Helvetica Neue" panose="020B0604020202020204" charset="0"/>
              </a:rPr>
              <a:t>Aláírás (AI): </a:t>
            </a:r>
            <a:r>
              <a:rPr lang="hu-HU" altLang="hu-HU" sz="4000" b="1" dirty="0">
                <a:latin typeface="Helvetica Neue" panose="020B0604020202020204" charset="0"/>
              </a:rPr>
              <a:t>folyamatos számonkérés, vizsgaidőszakban javításnak lehetősége nincs (pl. testnevelés, idegen nyelv)</a:t>
            </a:r>
          </a:p>
          <a:p>
            <a:pPr eaLnBrk="1" hangingPunct="1">
              <a:spcBef>
                <a:spcPts val="600"/>
              </a:spcBef>
              <a:buClr>
                <a:srgbClr val="007856"/>
              </a:buClr>
            </a:pPr>
            <a:endParaRPr lang="hu-HU" altLang="hu-HU" sz="4000" b="1" dirty="0">
              <a:latin typeface="Helvetica Neue" panose="020B0604020202020204" charset="0"/>
            </a:endParaRPr>
          </a:p>
          <a:p>
            <a:pPr eaLnBrk="1" hangingPunct="1">
              <a:spcBef>
                <a:spcPts val="600"/>
              </a:spcBef>
              <a:buClr>
                <a:srgbClr val="007856"/>
              </a:buClr>
            </a:pPr>
            <a:r>
              <a:rPr lang="hu-HU" altLang="hu-HU" sz="4400" b="1" dirty="0">
                <a:latin typeface="Helvetica Neue" panose="020B0604020202020204" charset="0"/>
              </a:rPr>
              <a:t>Gyakorlati jegy (GYJ): </a:t>
            </a:r>
            <a:r>
              <a:rPr lang="hu-HU" altLang="hu-HU" sz="4000" b="1" dirty="0">
                <a:latin typeface="Helvetica Neue" panose="020B0604020202020204" charset="0"/>
              </a:rPr>
              <a:t>folyamatos számonkérés, vizsgaidőszakban javítási lehetőség csak az első hét végéig.</a:t>
            </a:r>
          </a:p>
          <a:p>
            <a:pPr eaLnBrk="1" hangingPunct="1">
              <a:spcBef>
                <a:spcPts val="600"/>
              </a:spcBef>
              <a:buClr>
                <a:srgbClr val="007856"/>
              </a:buClr>
            </a:pPr>
            <a:endParaRPr lang="hu-HU" altLang="hu-HU" sz="4000" b="1" dirty="0">
              <a:latin typeface="Helvetica Neue" panose="020B0604020202020204" charset="0"/>
            </a:endParaRPr>
          </a:p>
          <a:p>
            <a:pPr eaLnBrk="1" hangingPunct="1">
              <a:spcBef>
                <a:spcPts val="600"/>
              </a:spcBef>
              <a:buClr>
                <a:srgbClr val="007856"/>
              </a:buClr>
            </a:pPr>
            <a:r>
              <a:rPr lang="hu-HU" altLang="hu-HU" sz="4400" b="1" dirty="0">
                <a:latin typeface="Helvetica Neue" panose="020B0604020202020204" charset="0"/>
              </a:rPr>
              <a:t>Vizsgajegy (kollokvium, V): </a:t>
            </a:r>
            <a:r>
              <a:rPr lang="hu-HU" altLang="hu-HU" sz="4000" b="1" dirty="0">
                <a:latin typeface="Helvetica Neue" panose="020B0604020202020204" charset="0"/>
              </a:rPr>
              <a:t>a félév írásbeli és/vagy szóbeli vizsgával zárul. Vizsgára bocsátás feltétele félévi aláírás megszerzése, azaz a félévközi tanulmányi követelmények teljesítése.</a:t>
            </a:r>
          </a:p>
          <a:p>
            <a:pPr eaLnBrk="1" hangingPunct="1">
              <a:spcBef>
                <a:spcPts val="600"/>
              </a:spcBef>
              <a:buClr>
                <a:srgbClr val="007856"/>
              </a:buClr>
            </a:pPr>
            <a:r>
              <a:rPr lang="hu-HU" altLang="hu-HU" sz="4000" b="1" dirty="0">
                <a:latin typeface="Helvetica Neue" panose="020B0604020202020204" charset="0"/>
              </a:rPr>
              <a:t>	</a:t>
            </a:r>
            <a:r>
              <a:rPr lang="hu-HU" altLang="hu-HU" sz="4000" b="1" dirty="0" err="1">
                <a:latin typeface="Helvetica Neue" panose="020B0604020202020204" charset="0"/>
              </a:rPr>
              <a:t>Vizsgaidőszakbeli</a:t>
            </a:r>
            <a:r>
              <a:rPr lang="hu-HU" altLang="hu-HU" sz="4000" b="1" dirty="0">
                <a:latin typeface="Helvetica Neue" panose="020B0604020202020204" charset="0"/>
              </a:rPr>
              <a:t> számonkérésen alapuló tárgy</a:t>
            </a:r>
          </a:p>
          <a:p>
            <a:pPr eaLnBrk="1" hangingPunct="1">
              <a:spcBef>
                <a:spcPts val="600"/>
              </a:spcBef>
              <a:buClr>
                <a:srgbClr val="007856"/>
              </a:buClr>
            </a:pPr>
            <a:r>
              <a:rPr lang="hu-HU" altLang="hu-HU" sz="4000" b="1" dirty="0">
                <a:latin typeface="Helvetica Neue" panose="020B0604020202020204" charset="0"/>
              </a:rPr>
              <a:t>	Félévközi és </a:t>
            </a:r>
            <a:r>
              <a:rPr lang="hu-HU" altLang="hu-HU" sz="4000" b="1" dirty="0" err="1">
                <a:latin typeface="Helvetica Neue" panose="020B0604020202020204" charset="0"/>
              </a:rPr>
              <a:t>vizsgaidőszakbeli</a:t>
            </a:r>
            <a:r>
              <a:rPr lang="hu-HU" altLang="hu-HU" sz="4000" b="1" dirty="0">
                <a:latin typeface="Helvetica Neue" panose="020B0604020202020204" charset="0"/>
              </a:rPr>
              <a:t> számonkérés kombinációja</a:t>
            </a:r>
          </a:p>
          <a:p>
            <a:pPr eaLnBrk="1" hangingPunct="1">
              <a:spcBef>
                <a:spcPts val="600"/>
              </a:spcBef>
              <a:buClr>
                <a:srgbClr val="007856"/>
              </a:buClr>
            </a:pPr>
            <a:r>
              <a:rPr lang="hu-HU" altLang="hu-HU" sz="4400" b="1" dirty="0">
                <a:latin typeface="Helvetica Neue" panose="020B0604020202020204" charset="0"/>
              </a:rPr>
              <a:t>Komplex vizsga, szigorlat (SZ): </a:t>
            </a:r>
            <a:r>
              <a:rPr lang="hu-HU" altLang="hu-HU" sz="4000" b="1" dirty="0">
                <a:latin typeface="Helvetica Neue" panose="020B0604020202020204" charset="0"/>
              </a:rPr>
              <a:t>több tantárgy komplex számonkérése jellemzően szóbeli formában vagy írásbeli és szóbeli kombinációban, nagyrészt a záróvizsgához kapcsolódik, ahol képzés közben is van, a tanterv tartalmazza.</a:t>
            </a:r>
          </a:p>
        </p:txBody>
      </p:sp>
    </p:spTree>
    <p:extLst>
      <p:ext uri="{BB962C8B-B14F-4D97-AF65-F5344CB8AC3E}">
        <p14:creationId xmlns:p14="http://schemas.microsoft.com/office/powerpoint/2010/main" val="2812950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ELEKTRONIKUS NYILVÁNTARTÁS</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9464129"/>
          </a:xfrm>
          <a:prstGeom prst="rect">
            <a:avLst/>
          </a:prstGeom>
          <a:noFill/>
        </p:spPr>
        <p:txBody>
          <a:bodyPr wrap="square">
            <a:spAutoFit/>
          </a:bodyPr>
          <a:lstStyle/>
          <a:p>
            <a:pPr eaLnBrk="1" hangingPunct="1">
              <a:spcBef>
                <a:spcPts val="600"/>
              </a:spcBef>
              <a:buClr>
                <a:srgbClr val="007856"/>
              </a:buClr>
            </a:pPr>
            <a:r>
              <a:rPr lang="hu-HU" altLang="hu-HU" sz="4000" b="1" dirty="0">
                <a:latin typeface="Helvetica Neue" panose="020B0604020202020204" charset="0"/>
              </a:rPr>
              <a:t>Tantárgyfelvétel: A félév kezdetén a hallgatók kötelesek felvenni a NEPTUN TR-ben a tárgyaikat és a kapcsolódó kurzusokat.</a:t>
            </a:r>
          </a:p>
          <a:p>
            <a:pPr eaLnBrk="1" hangingPunct="1">
              <a:spcBef>
                <a:spcPts val="600"/>
              </a:spcBef>
              <a:buClr>
                <a:srgbClr val="007856"/>
              </a:buClr>
            </a:pPr>
            <a:endParaRPr lang="hu-HU" altLang="hu-HU" sz="4000" b="1" dirty="0">
              <a:latin typeface="Helvetica Neue" panose="020B0604020202020204" charset="0"/>
            </a:endParaRPr>
          </a:p>
          <a:p>
            <a:pPr eaLnBrk="1" hangingPunct="1">
              <a:spcBef>
                <a:spcPts val="600"/>
              </a:spcBef>
              <a:buClr>
                <a:srgbClr val="007856"/>
              </a:buClr>
            </a:pPr>
            <a:r>
              <a:rPr lang="hu-HU" altLang="hu-HU" sz="4400" b="1" dirty="0">
                <a:latin typeface="Helvetica Neue" panose="020B0604020202020204" charset="0"/>
              </a:rPr>
              <a:t>Vizsgáztatás</a:t>
            </a:r>
          </a:p>
          <a:p>
            <a:pPr marL="571500" indent="-571500" eaLnBrk="1" hangingPunct="1">
              <a:spcBef>
                <a:spcPts val="600"/>
              </a:spcBef>
              <a:buClr>
                <a:srgbClr val="007856"/>
              </a:buClr>
              <a:buFont typeface="Wingdings" panose="05000000000000000000" pitchFamily="2" charset="2"/>
              <a:buChar char="§"/>
            </a:pPr>
            <a:r>
              <a:rPr lang="hu-HU" altLang="hu-HU" sz="4000" b="1" dirty="0">
                <a:latin typeface="Helvetica Neue" panose="020B0604020202020204" charset="0"/>
              </a:rPr>
              <a:t>személyazonosság igazolása (pl. diákigazolvány, személyi igazolvány, útlevél, jogosítvány útján)</a:t>
            </a:r>
          </a:p>
          <a:p>
            <a:pPr eaLnBrk="1" hangingPunct="1">
              <a:spcBef>
                <a:spcPts val="600"/>
              </a:spcBef>
              <a:buClr>
                <a:srgbClr val="007856"/>
              </a:buClr>
            </a:pPr>
            <a:endParaRPr lang="hu-HU" altLang="hu-HU" sz="4000" b="1" dirty="0">
              <a:latin typeface="Helvetica Neue" panose="020B0604020202020204" charset="0"/>
            </a:endParaRPr>
          </a:p>
          <a:p>
            <a:pPr marL="571500" indent="-571500" eaLnBrk="1" hangingPunct="1">
              <a:spcBef>
                <a:spcPts val="600"/>
              </a:spcBef>
              <a:buClr>
                <a:srgbClr val="007856"/>
              </a:buClr>
              <a:buFont typeface="Wingdings" panose="05000000000000000000" pitchFamily="2" charset="2"/>
              <a:buChar char="§"/>
            </a:pPr>
            <a:r>
              <a:rPr lang="hu-HU" altLang="hu-HU" sz="4000" b="1" dirty="0">
                <a:latin typeface="Helvetica Neue" panose="020B0604020202020204" charset="0"/>
              </a:rPr>
              <a:t>jelenléti ív aláírása a vizsga kezdetekor</a:t>
            </a:r>
          </a:p>
          <a:p>
            <a:pPr eaLnBrk="1" hangingPunct="1">
              <a:spcBef>
                <a:spcPts val="600"/>
              </a:spcBef>
              <a:buClr>
                <a:srgbClr val="007856"/>
              </a:buClr>
            </a:pPr>
            <a:endParaRPr lang="hu-HU" altLang="hu-HU" sz="4000" b="1" dirty="0">
              <a:latin typeface="Helvetica Neue" panose="020B0604020202020204" charset="0"/>
            </a:endParaRPr>
          </a:p>
          <a:p>
            <a:pPr marL="571500" indent="-571500" eaLnBrk="1" hangingPunct="1">
              <a:spcBef>
                <a:spcPts val="600"/>
              </a:spcBef>
              <a:buClr>
                <a:srgbClr val="007856"/>
              </a:buClr>
              <a:buFont typeface="Wingdings" panose="05000000000000000000" pitchFamily="2" charset="2"/>
              <a:buChar char="§"/>
            </a:pPr>
            <a:r>
              <a:rPr lang="hu-HU" altLang="hu-HU" sz="4000" b="1" dirty="0">
                <a:latin typeface="Helvetica Neue" panose="020B0604020202020204" charset="0"/>
              </a:rPr>
              <a:t>szóbeli vizsgára kurzusteljesítési lap (kurzusfelvételi lap) nyomtatása és elvitele – nem kötelező, de érdemes</a:t>
            </a:r>
          </a:p>
          <a:p>
            <a:pPr eaLnBrk="1" hangingPunct="1">
              <a:spcBef>
                <a:spcPts val="600"/>
              </a:spcBef>
              <a:buClr>
                <a:srgbClr val="007856"/>
              </a:buClr>
            </a:pPr>
            <a:endParaRPr lang="hu-HU" altLang="hu-HU" sz="4000" b="1" dirty="0">
              <a:latin typeface="Helvetica Neue" panose="020B0604020202020204" charset="0"/>
            </a:endParaRPr>
          </a:p>
          <a:p>
            <a:pPr marL="571500" indent="-571500" eaLnBrk="1" hangingPunct="1">
              <a:spcBef>
                <a:spcPts val="600"/>
              </a:spcBef>
              <a:buClr>
                <a:srgbClr val="007856"/>
              </a:buClr>
              <a:buFont typeface="Wingdings" panose="05000000000000000000" pitchFamily="2" charset="2"/>
              <a:buChar char="§"/>
            </a:pPr>
            <a:r>
              <a:rPr lang="hu-HU" altLang="hu-HU" sz="4000" b="1" dirty="0">
                <a:latin typeface="Helvetica Neue" panose="020B0604020202020204" charset="0"/>
              </a:rPr>
              <a:t>írásbeli vizsga esetén a vizsgáztató a vizsgadolgozaton és a vizsgalapon is rögzíti az eredményt.</a:t>
            </a:r>
          </a:p>
        </p:txBody>
      </p:sp>
    </p:spTree>
    <p:extLst>
      <p:ext uri="{BB962C8B-B14F-4D97-AF65-F5344CB8AC3E}">
        <p14:creationId xmlns:p14="http://schemas.microsoft.com/office/powerpoint/2010/main" val="2806202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E-LECKEKÖNYV</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9510296"/>
          </a:xfrm>
          <a:prstGeom prst="rect">
            <a:avLst/>
          </a:prstGeom>
          <a:noFill/>
        </p:spPr>
        <p:txBody>
          <a:bodyPr wrap="square">
            <a:spAutoFit/>
          </a:bodyPr>
          <a:lstStyle/>
          <a:p>
            <a:pPr eaLnBrk="1" hangingPunct="1">
              <a:spcBef>
                <a:spcPts val="600"/>
              </a:spcBef>
              <a:buClr>
                <a:srgbClr val="007856"/>
              </a:buClr>
            </a:pPr>
            <a:r>
              <a:rPr lang="hu-HU" altLang="hu-HU" sz="4400" b="1" dirty="0">
                <a:latin typeface="Helvetica Neue" panose="020B0604020202020204" charset="0"/>
              </a:rPr>
              <a:t>Teendők a vizsgaidőszak után</a:t>
            </a:r>
          </a:p>
          <a:p>
            <a:pPr eaLnBrk="1" hangingPunct="1">
              <a:spcBef>
                <a:spcPts val="600"/>
              </a:spcBef>
              <a:buClr>
                <a:srgbClr val="007856"/>
              </a:buClr>
            </a:pPr>
            <a:r>
              <a:rPr lang="hu-HU" altLang="hu-HU" sz="3600" b="1" dirty="0">
                <a:latin typeface="Helvetica Neue" panose="020B0604020202020204" charset="0"/>
              </a:rPr>
              <a:t>Legkésőbb a vizsgaidőszak lezárulta után 14 napon belül a NEPTUN TR útján kifogással élhet a nyilvántartásban szereplő, értékelésre vonatkozó adattal szemben az oktató szervezeti egység vezetőjénél, melyet a szervezeti egység vezető 8 munkanapon belül bírál el. A „kifogás bejelentő lap” a </a:t>
            </a:r>
            <a:r>
              <a:rPr lang="hu-HU" altLang="hu-HU" sz="3600" b="1" dirty="0" err="1">
                <a:latin typeface="Helvetica Neue" panose="020B0604020202020204" charset="0"/>
              </a:rPr>
              <a:t>Neptun</a:t>
            </a:r>
            <a:r>
              <a:rPr lang="hu-HU" altLang="hu-HU" sz="3600" b="1" dirty="0">
                <a:latin typeface="Helvetica Neue" panose="020B0604020202020204" charset="0"/>
              </a:rPr>
              <a:t> kérvénykezelő felületén (Ügyintézés – Kérvények menüpont) érhető el. A leírt határidőn túl nem élhet ezzel a lehetőséggel.</a:t>
            </a:r>
          </a:p>
          <a:p>
            <a:pPr eaLnBrk="1" hangingPunct="1">
              <a:spcBef>
                <a:spcPts val="600"/>
              </a:spcBef>
              <a:buClr>
                <a:srgbClr val="007856"/>
              </a:buClr>
            </a:pPr>
            <a:r>
              <a:rPr lang="hu-HU" altLang="hu-HU" sz="3600" b="1" dirty="0">
                <a:latin typeface="Helvetica Neue" panose="020B0604020202020204" charset="0"/>
              </a:rPr>
              <a:t>Ha a szervezeti egység vezető a kifogást megalapozottnak tartja, saját hatáskörben a hiba kijavítását elvégzi, és erről a NEPTUN TR-en keresztül értesíti. Ha a kifogást nem tartja megalapozottnak, erről is köteles a NEPTUN TR-en keresztül értesíteni. Amennyiben Ön a döntéssel nem ért egyet, az Egyetemi Hallgatói Felülbírálati Bizottság eljárását kezdeményezheti. A vizsgaidőszakot követően a NEPTUN TR-</a:t>
            </a:r>
            <a:r>
              <a:rPr lang="hu-HU" altLang="hu-HU" sz="3600" b="1" dirty="0" err="1">
                <a:latin typeface="Helvetica Neue" panose="020B0604020202020204" charset="0"/>
              </a:rPr>
              <a:t>ből</a:t>
            </a:r>
            <a:r>
              <a:rPr lang="hu-HU" altLang="hu-HU" sz="3600" b="1" dirty="0">
                <a:latin typeface="Helvetica Neue" panose="020B0604020202020204" charset="0"/>
              </a:rPr>
              <a:t> a féléves eredményeiről kurzusteljesítési lapot nyomtathat.</a:t>
            </a:r>
          </a:p>
          <a:p>
            <a:pPr eaLnBrk="1" hangingPunct="1">
              <a:spcBef>
                <a:spcPts val="600"/>
              </a:spcBef>
              <a:buClr>
                <a:srgbClr val="007856"/>
              </a:buClr>
            </a:pPr>
            <a:endParaRPr lang="hu-HU" altLang="hu-HU" sz="3600" b="1" dirty="0">
              <a:latin typeface="Helvetica Neue" panose="020B0604020202020204" charset="0"/>
            </a:endParaRPr>
          </a:p>
          <a:p>
            <a:pPr eaLnBrk="1" hangingPunct="1">
              <a:spcBef>
                <a:spcPts val="600"/>
              </a:spcBef>
              <a:buClr>
                <a:srgbClr val="007856"/>
              </a:buClr>
            </a:pPr>
            <a:r>
              <a:rPr lang="hu-HU" altLang="hu-HU" sz="4400" b="1" dirty="0">
                <a:latin typeface="Helvetica Neue" panose="020B0604020202020204" charset="0"/>
              </a:rPr>
              <a:t>TANULMÁNYI ÉS VIZSGASZABÁLYZAT</a:t>
            </a:r>
          </a:p>
        </p:txBody>
      </p:sp>
    </p:spTree>
    <p:extLst>
      <p:ext uri="{BB962C8B-B14F-4D97-AF65-F5344CB8AC3E}">
        <p14:creationId xmlns:p14="http://schemas.microsoft.com/office/powerpoint/2010/main" val="3652241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MAGYAR ÁLLAMI (RÉSZ)ÖSZTÖNDÍJ</a:t>
            </a:r>
            <a:endParaRPr dirty="0"/>
          </a:p>
        </p:txBody>
      </p:sp>
      <p:sp>
        <p:nvSpPr>
          <p:cNvPr id="144" name="Google Shape;144;p20"/>
          <p:cNvSpPr txBox="1"/>
          <p:nvPr/>
        </p:nvSpPr>
        <p:spPr>
          <a:xfrm>
            <a:off x="971455" y="1069518"/>
            <a:ext cx="147396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A nemzeti felsőoktatásról szóló 2011. évi CCIV. törvényből adódó információk</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9588972"/>
          </a:xfrm>
          <a:prstGeom prst="rect">
            <a:avLst/>
          </a:prstGeom>
          <a:noFill/>
        </p:spPr>
        <p:txBody>
          <a:bodyPr wrap="square">
            <a:spAutoFit/>
          </a:bodyPr>
          <a:lstStyle/>
          <a:p>
            <a:pPr lvl="1" eaLnBrk="1" hangingPunct="1">
              <a:lnSpc>
                <a:spcPct val="80000"/>
              </a:lnSpc>
              <a:spcBef>
                <a:spcPct val="50000"/>
              </a:spcBef>
              <a:buClr>
                <a:srgbClr val="007856"/>
              </a:buClr>
            </a:pPr>
            <a:r>
              <a:rPr lang="hu-HU" altLang="hu-HU" sz="4000" dirty="0">
                <a:latin typeface="Helvetica Neue" panose="020B0604020202020204" charset="0"/>
              </a:rPr>
              <a:t>A magyar állami ösztöndíjas képzésre felvett hallgatónak nyilatkoznia kell az állami ösztöndíj igénybevételéről. Amennyiben az állami ösztöndíjas képzésre felvett hallgató nem tesz nyilatkozatot, tanulmányait csak önköltséges formában kezdheti meg (az önköltségi díj megfizetése mellett).</a:t>
            </a:r>
          </a:p>
          <a:p>
            <a:pPr lvl="1" eaLnBrk="1" hangingPunct="1">
              <a:lnSpc>
                <a:spcPct val="80000"/>
              </a:lnSpc>
              <a:spcBef>
                <a:spcPct val="50000"/>
              </a:spcBef>
              <a:buClr>
                <a:srgbClr val="007856"/>
              </a:buClr>
            </a:pPr>
            <a:r>
              <a:rPr lang="hu-HU" altLang="hu-HU" sz="4000" dirty="0">
                <a:latin typeface="Helvetica Neue" panose="020B0604020202020204" charset="0"/>
              </a:rPr>
              <a:t>A felsőoktatási intézmény egyoldalú nyilatkozattal megszünteti annak a hallgatónak a hallgatói jogviszonyát, akinek az azonos tanegységből tett sikertelen javító, és ismétlő javító vizsgáinak összesített száma eléri az ötöt (tehát </a:t>
            </a:r>
            <a:r>
              <a:rPr lang="hu-HU" altLang="hu-HU" sz="4000" b="1" dirty="0">
                <a:latin typeface="Helvetica Neue" panose="020B0604020202020204" charset="0"/>
              </a:rPr>
              <a:t>egy tárgyból hat vizsgalehetőség van</a:t>
            </a:r>
            <a:r>
              <a:rPr lang="hu-HU" altLang="hu-HU" sz="4000" dirty="0">
                <a:latin typeface="Helvetica Neue" panose="020B0604020202020204" charset="0"/>
              </a:rPr>
              <a:t>). </a:t>
            </a:r>
            <a:r>
              <a:rPr lang="hu-HU" altLang="hu-HU" sz="4000" b="1" dirty="0">
                <a:latin typeface="Helvetica Neue" panose="020B0604020202020204" charset="0"/>
              </a:rPr>
              <a:t>További vizsgalehetőség </a:t>
            </a:r>
            <a:r>
              <a:rPr lang="hu-HU" altLang="hu-HU" sz="4000" b="1" dirty="0" err="1">
                <a:latin typeface="Helvetica Neue" panose="020B0604020202020204" charset="0"/>
              </a:rPr>
              <a:t>méltányossággal</a:t>
            </a:r>
            <a:r>
              <a:rPr lang="hu-HU" altLang="hu-HU" sz="4000" b="1" dirty="0">
                <a:latin typeface="Helvetica Neue" panose="020B0604020202020204" charset="0"/>
              </a:rPr>
              <a:t> sem lehetséges</a:t>
            </a:r>
            <a:r>
              <a:rPr lang="hu-HU" altLang="hu-HU" sz="4000" dirty="0">
                <a:latin typeface="Helvetica Neue" panose="020B0604020202020204" charset="0"/>
              </a:rPr>
              <a:t>. Azon vizsgaalkalmak, amelyekre a hallgató érvényesen jelentkezett, de nem jelent meg, nem számítanak bele a felhasznált vizsgalehetőségekbe.</a:t>
            </a:r>
          </a:p>
          <a:p>
            <a:pPr lvl="1" eaLnBrk="1" hangingPunct="1">
              <a:lnSpc>
                <a:spcPct val="80000"/>
              </a:lnSpc>
              <a:spcBef>
                <a:spcPct val="50000"/>
              </a:spcBef>
              <a:buClr>
                <a:srgbClr val="007856"/>
              </a:buClr>
            </a:pPr>
            <a:r>
              <a:rPr lang="hu-HU" altLang="hu-HU" sz="4000" dirty="0">
                <a:latin typeface="Helvetica Neue" panose="020B0604020202020204" charset="0"/>
              </a:rPr>
              <a:t>Záróvizsga a végbizonyítvány megszerzését követő vizsgaidőszakban a hallgatói jogviszony keretében, majd a hallgatói jogviszony megszűnése után két éven belül, bármelyik vizsgaidőszakban, az érvényes képzési követelmények szerint letehető. A tanulmányi és vizsgaszabályzat a záróvizsga letételét a végbizonyítvány kiállításától számított második év eltelte után feltételhez kötheti. A hallgatói jogviszony megszűnését követő ötödik év eltelte után záróvizsga nem tehető.</a:t>
            </a:r>
            <a:endParaRPr lang="hu-HU" altLang="hu-HU" sz="4000" b="1" dirty="0">
              <a:latin typeface="Helvetica Neue" panose="020B0604020202020204" charset="0"/>
            </a:endParaRPr>
          </a:p>
        </p:txBody>
      </p:sp>
    </p:spTree>
    <p:extLst>
      <p:ext uri="{BB962C8B-B14F-4D97-AF65-F5344CB8AC3E}">
        <p14:creationId xmlns:p14="http://schemas.microsoft.com/office/powerpoint/2010/main" val="3455861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MAGYAR ÁLLAMI (RÉSZ)ÖSZTÖNDÍJ</a:t>
            </a:r>
            <a:endParaRPr dirty="0"/>
          </a:p>
        </p:txBody>
      </p:sp>
      <p:sp>
        <p:nvSpPr>
          <p:cNvPr id="144" name="Google Shape;144;p20"/>
          <p:cNvSpPr txBox="1"/>
          <p:nvPr/>
        </p:nvSpPr>
        <p:spPr>
          <a:xfrm>
            <a:off x="971455" y="1069518"/>
            <a:ext cx="147396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Igénybevétel</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6882269"/>
          </a:xfrm>
          <a:prstGeom prst="rect">
            <a:avLst/>
          </a:prstGeom>
          <a:noFill/>
        </p:spPr>
        <p:txBody>
          <a:bodyPr wrap="square">
            <a:spAutoFit/>
          </a:bodyPr>
          <a:lstStyle/>
          <a:p>
            <a:pPr lvl="1" eaLnBrk="1" hangingPunct="1">
              <a:lnSpc>
                <a:spcPct val="80000"/>
              </a:lnSpc>
              <a:spcBef>
                <a:spcPct val="50000"/>
              </a:spcBef>
              <a:buClr>
                <a:srgbClr val="007856"/>
              </a:buClr>
            </a:pPr>
            <a:r>
              <a:rPr lang="hu-HU" altLang="hu-HU" sz="4400" dirty="0">
                <a:latin typeface="Helvetica Neue" panose="020B0604020202020204" charset="0"/>
              </a:rPr>
              <a:t>A magyar állami ösztöndíjas képzésre felvett hallgatónak a beiratkozás során nyilatkoznia kell, hogy vállalja a magyar állami ösztöndíjjal támogatott képzésnek a nemzeti felsőoktatásról szóló 2011. évi CCIV. törvényben rögzített feltételeit, és kijelenti, hogy a feltételeket megismerte.</a:t>
            </a:r>
          </a:p>
          <a:p>
            <a:pPr lvl="1" eaLnBrk="1" hangingPunct="1">
              <a:lnSpc>
                <a:spcPct val="80000"/>
              </a:lnSpc>
              <a:spcBef>
                <a:spcPct val="50000"/>
              </a:spcBef>
              <a:buClr>
                <a:srgbClr val="007856"/>
              </a:buClr>
            </a:pPr>
            <a:endParaRPr lang="hu-HU" altLang="hu-HU" sz="4400" dirty="0">
              <a:latin typeface="Helvetica Neue" panose="020B0604020202020204" charset="0"/>
            </a:endParaRPr>
          </a:p>
          <a:p>
            <a:pPr lvl="1" eaLnBrk="1" hangingPunct="1">
              <a:lnSpc>
                <a:spcPct val="80000"/>
              </a:lnSpc>
              <a:spcBef>
                <a:spcPct val="50000"/>
              </a:spcBef>
              <a:buClr>
                <a:srgbClr val="007856"/>
              </a:buClr>
            </a:pPr>
            <a:r>
              <a:rPr lang="hu-HU" altLang="hu-HU" sz="4400" dirty="0">
                <a:latin typeface="Helvetica Neue" panose="020B0604020202020204" charset="0"/>
              </a:rPr>
              <a:t>A nyilatkozatot a beiratkozási lapon két példányban kell aláírni, az egyik példányt a hallgató visszakapja, a másik az intézményé.</a:t>
            </a:r>
          </a:p>
          <a:p>
            <a:pPr lvl="1" eaLnBrk="1" hangingPunct="1">
              <a:lnSpc>
                <a:spcPct val="80000"/>
              </a:lnSpc>
              <a:spcBef>
                <a:spcPct val="50000"/>
              </a:spcBef>
              <a:buClr>
                <a:srgbClr val="007856"/>
              </a:buClr>
            </a:pPr>
            <a:endParaRPr lang="hu-HU" altLang="hu-HU" sz="4400" dirty="0">
              <a:latin typeface="Helvetica Neue" panose="020B0604020202020204" charset="0"/>
            </a:endParaRPr>
          </a:p>
          <a:p>
            <a:pPr lvl="1" eaLnBrk="1" hangingPunct="1">
              <a:lnSpc>
                <a:spcPct val="80000"/>
              </a:lnSpc>
              <a:spcBef>
                <a:spcPct val="50000"/>
              </a:spcBef>
              <a:buClr>
                <a:srgbClr val="007856"/>
              </a:buClr>
            </a:pPr>
            <a:r>
              <a:rPr lang="hu-HU" altLang="hu-HU" sz="4400" dirty="0">
                <a:latin typeface="Helvetica Neue" panose="020B0604020202020204" charset="0"/>
              </a:rPr>
              <a:t>Szabályos meghatalmazással meghatalmazott útján is lehet nyilatkozni.</a:t>
            </a:r>
            <a:endParaRPr lang="hu-HU" altLang="hu-HU" sz="4400" b="1" dirty="0">
              <a:latin typeface="Helvetica Neue" panose="020B0604020202020204" charset="0"/>
            </a:endParaRPr>
          </a:p>
        </p:txBody>
      </p:sp>
    </p:spTree>
    <p:extLst>
      <p:ext uri="{BB962C8B-B14F-4D97-AF65-F5344CB8AC3E}">
        <p14:creationId xmlns:p14="http://schemas.microsoft.com/office/powerpoint/2010/main" val="4248766621"/>
      </p:ext>
    </p:extLst>
  </p:cSld>
  <p:clrMapOvr>
    <a:masterClrMapping/>
  </p:clrMapOvr>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1350</Words>
  <Application>Microsoft Office PowerPoint</Application>
  <PresentationFormat>Egyéni</PresentationFormat>
  <Paragraphs>170</Paragraphs>
  <Slides>16</Slides>
  <Notes>15</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16</vt:i4>
      </vt:variant>
    </vt:vector>
  </HeadingPairs>
  <TitlesOfParts>
    <vt:vector size="21" baseType="lpstr">
      <vt:lpstr>Helvetica Neue</vt:lpstr>
      <vt:lpstr>Arial</vt:lpstr>
      <vt:lpstr>Wingdings</vt:lpstr>
      <vt:lpstr>Arial Narrow</vt:lpstr>
      <vt:lpstr>21_BasicWhite</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Szalai Ferenc</dc:creator>
  <cp:lastModifiedBy>Szalai Ferenc</cp:lastModifiedBy>
  <cp:revision>8</cp:revision>
  <dcterms:modified xsi:type="dcterms:W3CDTF">2021-08-24T08:41:39Z</dcterms:modified>
</cp:coreProperties>
</file>